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29.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30.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1.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4.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notesSlides/notesSlide37.xml" ContentType="application/vnd.openxmlformats-officedocument.presentationml.notesSlid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81"/>
  </p:notesMasterIdLst>
  <p:sldIdLst>
    <p:sldId id="256" r:id="rId2"/>
    <p:sldId id="257" r:id="rId3"/>
    <p:sldId id="258" r:id="rId4"/>
    <p:sldId id="259" r:id="rId5"/>
    <p:sldId id="260" r:id="rId6"/>
    <p:sldId id="310" r:id="rId7"/>
    <p:sldId id="261" r:id="rId8"/>
    <p:sldId id="386" r:id="rId9"/>
    <p:sldId id="323" r:id="rId10"/>
    <p:sldId id="329" r:id="rId11"/>
    <p:sldId id="344" r:id="rId12"/>
    <p:sldId id="343" r:id="rId13"/>
    <p:sldId id="298" r:id="rId14"/>
    <p:sldId id="361" r:id="rId15"/>
    <p:sldId id="345" r:id="rId16"/>
    <p:sldId id="387" r:id="rId17"/>
    <p:sldId id="388" r:id="rId18"/>
    <p:sldId id="390" r:id="rId19"/>
    <p:sldId id="312" r:id="rId20"/>
    <p:sldId id="389" r:id="rId21"/>
    <p:sldId id="346" r:id="rId22"/>
    <p:sldId id="362" r:id="rId23"/>
    <p:sldId id="347" r:id="rId24"/>
    <p:sldId id="342" r:id="rId25"/>
    <p:sldId id="327" r:id="rId26"/>
    <p:sldId id="338" r:id="rId27"/>
    <p:sldId id="373" r:id="rId28"/>
    <p:sldId id="363" r:id="rId29"/>
    <p:sldId id="364" r:id="rId30"/>
    <p:sldId id="367" r:id="rId31"/>
    <p:sldId id="368" r:id="rId32"/>
    <p:sldId id="369" r:id="rId33"/>
    <p:sldId id="370" r:id="rId34"/>
    <p:sldId id="374" r:id="rId35"/>
    <p:sldId id="372" r:id="rId36"/>
    <p:sldId id="365" r:id="rId37"/>
    <p:sldId id="375" r:id="rId38"/>
    <p:sldId id="376" r:id="rId39"/>
    <p:sldId id="377" r:id="rId40"/>
    <p:sldId id="384" r:id="rId41"/>
    <p:sldId id="303" r:id="rId42"/>
    <p:sldId id="381" r:id="rId43"/>
    <p:sldId id="380" r:id="rId44"/>
    <p:sldId id="378" r:id="rId45"/>
    <p:sldId id="379" r:id="rId46"/>
    <p:sldId id="391" r:id="rId47"/>
    <p:sldId id="264" r:id="rId48"/>
    <p:sldId id="265" r:id="rId49"/>
    <p:sldId id="266" r:id="rId50"/>
    <p:sldId id="267" r:id="rId51"/>
    <p:sldId id="268" r:id="rId52"/>
    <p:sldId id="269" r:id="rId53"/>
    <p:sldId id="270" r:id="rId54"/>
    <p:sldId id="271" r:id="rId55"/>
    <p:sldId id="272" r:id="rId56"/>
    <p:sldId id="273" r:id="rId57"/>
    <p:sldId id="274" r:id="rId58"/>
    <p:sldId id="275" r:id="rId59"/>
    <p:sldId id="276" r:id="rId60"/>
    <p:sldId id="277" r:id="rId61"/>
    <p:sldId id="278" r:id="rId62"/>
    <p:sldId id="279" r:id="rId63"/>
    <p:sldId id="280" r:id="rId64"/>
    <p:sldId id="281" r:id="rId65"/>
    <p:sldId id="282" r:id="rId66"/>
    <p:sldId id="283" r:id="rId67"/>
    <p:sldId id="284" r:id="rId68"/>
    <p:sldId id="285" r:id="rId69"/>
    <p:sldId id="286" r:id="rId70"/>
    <p:sldId id="287" r:id="rId71"/>
    <p:sldId id="288" r:id="rId72"/>
    <p:sldId id="289" r:id="rId73"/>
    <p:sldId id="290" r:id="rId74"/>
    <p:sldId id="291" r:id="rId75"/>
    <p:sldId id="292" r:id="rId76"/>
    <p:sldId id="293" r:id="rId77"/>
    <p:sldId id="294" r:id="rId78"/>
    <p:sldId id="295" r:id="rId79"/>
    <p:sldId id="296" r:id="rId80"/>
  </p:sldIdLst>
  <p:sldSz cx="9144000" cy="5143500" type="screen16x9"/>
  <p:notesSz cx="6858000" cy="9144000"/>
  <p:embeddedFontLst>
    <p:embeddedFont>
      <p:font typeface="Calibri" panose="020F0502020204030204" pitchFamily="34" charset="0"/>
      <p:regular r:id="rId82"/>
      <p:bold r:id="rId83"/>
      <p:italic r:id="rId84"/>
      <p:boldItalic r:id="rId85"/>
    </p:embeddedFont>
    <p:embeddedFont>
      <p:font typeface="Century Gothic" panose="020B0502020202020204" pitchFamily="34" charset="0"/>
      <p:regular r:id="rId86"/>
      <p:bold r:id="rId87"/>
      <p:italic r:id="rId88"/>
      <p:boldItalic r:id="rId89"/>
    </p:embeddedFont>
    <p:embeddedFont>
      <p:font typeface="Comic Sans MS" panose="030F0902030302020204" pitchFamily="66" charset="0"/>
      <p:regular r:id="rId90"/>
    </p:embeddedFont>
    <p:embeddedFont>
      <p:font typeface="Gill Sans" panose="020B0502020104020203" pitchFamily="34" charset="-79"/>
      <p:regular r:id="rId91"/>
      <p:bold r:id="rId92"/>
    </p:embeddedFont>
    <p:embeddedFont>
      <p:font typeface="Lato" panose="020F0502020204030203" pitchFamily="34" charset="0"/>
      <p:regular r:id="rId93"/>
      <p:bold r:id="rId94"/>
      <p:italic r:id="rId95"/>
      <p:boldItalic r:id="rId96"/>
    </p:embeddedFont>
    <p:embeddedFont>
      <p:font typeface="Raleway" pitchFamily="2" charset="77"/>
      <p:regular r:id="rId97"/>
      <p:bold r:id="rId98"/>
      <p:italic r:id="rId99"/>
      <p:boldItalic r:id="rId10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92DCF1-FC1E-4EF1-8823-98022C93141A}">
  <a:tblStyle styleId="{6692DCF1-FC1E-4EF1-8823-98022C93141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5"/>
    <p:restoredTop sz="94674"/>
  </p:normalViewPr>
  <p:slideViewPr>
    <p:cSldViewPr snapToGrid="0">
      <p:cViewPr varScale="1">
        <p:scale>
          <a:sx n="145" d="100"/>
          <a:sy n="145" d="100"/>
        </p:scale>
        <p:origin x="176" y="50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3.fntdata"/><Relationship Id="rId89"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font" Target="fonts/font9.fntdata"/><Relationship Id="rId95" Type="http://schemas.openxmlformats.org/officeDocument/2006/relationships/font" Target="fonts/font1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font" Target="fonts/font4.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2.fntdata"/><Relationship Id="rId88" Type="http://schemas.openxmlformats.org/officeDocument/2006/relationships/font" Target="fonts/font7.fntdata"/><Relationship Id="rId91" Type="http://schemas.openxmlformats.org/officeDocument/2006/relationships/font" Target="fonts/font10.fntdata"/><Relationship Id="rId96"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86" Type="http://schemas.openxmlformats.org/officeDocument/2006/relationships/font" Target="fonts/font5.fntdata"/><Relationship Id="rId94" Type="http://schemas.openxmlformats.org/officeDocument/2006/relationships/font" Target="fonts/font13.fntdata"/><Relationship Id="rId99" Type="http://schemas.openxmlformats.org/officeDocument/2006/relationships/font" Target="fonts/font18.fntdata"/><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6.fntdata"/><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6.fntdata"/><Relationship Id="rId61" Type="http://schemas.openxmlformats.org/officeDocument/2006/relationships/slide" Target="slides/slide60.xml"/><Relationship Id="rId82"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2.fntdata"/><Relationship Id="rId98" Type="http://schemas.openxmlformats.org/officeDocument/2006/relationships/font" Target="fonts/font17.fntdata"/><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000" dirty="0"/>
              <a:t>WMT21 Segment Kendall Correlation (</a:t>
            </a:r>
            <a:r>
              <a:rPr lang="en-US" sz="2000" dirty="0" err="1"/>
              <a:t>Zh-En</a:t>
            </a:r>
            <a:r>
              <a:rPr lang="en-US" sz="2000" dirty="0"/>
              <a:t> </a:t>
            </a:r>
            <a:r>
              <a:rPr lang="en-US" sz="2000" dirty="0" err="1"/>
              <a:t>News+TED</a:t>
            </a:r>
            <a:r>
              <a:rPr lang="en-US" sz="2000" dirty="0"/>
              <a:t>)</a:t>
            </a:r>
          </a:p>
        </c:rich>
      </c:tx>
      <c:layout>
        <c:manualLayout>
          <c:xMode val="edge"/>
          <c:yMode val="edge"/>
          <c:x val="0.12965155771787096"/>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707747759695273E-2"/>
          <c:y val="0.13560421795594085"/>
          <c:w val="0.93627451696160469"/>
          <c:h val="0.62222596169058486"/>
        </c:manualLayout>
      </c:layout>
      <c:barChart>
        <c:barDir val="col"/>
        <c:grouping val="clustered"/>
        <c:varyColors val="0"/>
        <c:ser>
          <c:idx val="0"/>
          <c:order val="0"/>
          <c:tx>
            <c:strRef>
              <c:f>Sheet1!$B$1</c:f>
              <c:strCache>
                <c:ptCount val="1"/>
                <c:pt idx="0">
                  <c:v>Segment-level Kendall Correlation (Zh-En)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0573-4228-A699-DBC649D355AD}"/>
              </c:ext>
            </c:extLst>
          </c:dPt>
          <c:dPt>
            <c:idx val="8"/>
            <c:invertIfNegative val="0"/>
            <c:bubble3D val="0"/>
            <c:spPr>
              <a:solidFill>
                <a:schemeClr val="bg2"/>
              </a:solidFill>
              <a:ln>
                <a:noFill/>
              </a:ln>
              <a:effectLst/>
            </c:spPr>
            <c:extLst>
              <c:ext xmlns:c16="http://schemas.microsoft.com/office/drawing/2014/chart" uri="{C3380CC4-5D6E-409C-BE32-E72D297353CC}">
                <c16:uniqueId val="{00000007-0573-4228-A699-DBC649D355AD}"/>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0573-4228-A699-DBC649D355AD}"/>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0.13400000000000001</c:v>
                </c:pt>
                <c:pt idx="1">
                  <c:v>0.17299999999999999</c:v>
                </c:pt>
                <c:pt idx="2">
                  <c:v>0.158</c:v>
                </c:pt>
                <c:pt idx="3">
                  <c:v>0.248</c:v>
                </c:pt>
                <c:pt idx="4">
                  <c:v>0.24</c:v>
                </c:pt>
                <c:pt idx="5">
                  <c:v>0.20799999999999999</c:v>
                </c:pt>
                <c:pt idx="6">
                  <c:v>0.28100000000000003</c:v>
                </c:pt>
                <c:pt idx="7">
                  <c:v>0.29099999999999998</c:v>
                </c:pt>
                <c:pt idx="8">
                  <c:v>0.28999999999999998</c:v>
                </c:pt>
                <c:pt idx="9">
                  <c:v>0.31</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WMT21 Segment Kendall Correlation News</a:t>
            </a:r>
          </a:p>
        </c:rich>
      </c:tx>
      <c:layout>
        <c:manualLayout>
          <c:xMode val="edge"/>
          <c:yMode val="edge"/>
          <c:x val="0.30524316924235301"/>
          <c:y val="1.08016216424201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584457168456477E-2"/>
          <c:y val="0.24947303617214039"/>
          <c:w val="0.85159306309203375"/>
          <c:h val="0.44375588965671559"/>
        </c:manualLayout>
      </c:layout>
      <c:barChart>
        <c:barDir val="col"/>
        <c:grouping val="clustered"/>
        <c:varyColors val="0"/>
        <c:ser>
          <c:idx val="0"/>
          <c:order val="0"/>
          <c:tx>
            <c:strRef>
              <c:f>Sheet1!$B$1</c:f>
              <c:strCache>
                <c:ptCount val="1"/>
                <c:pt idx="0">
                  <c:v>Segment-level Kendall Correlation </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02F5-4EA2-A94A-A0208159AB76}"/>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02F5-4EA2-A94A-A0208159AB76}"/>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02F5-4EA2-A94A-A0208159AB76}"/>
              </c:ext>
            </c:extLst>
          </c:dPt>
          <c:dPt>
            <c:idx val="7"/>
            <c:invertIfNegative val="0"/>
            <c:bubble3D val="0"/>
            <c:spPr>
              <a:solidFill>
                <a:schemeClr val="bg2"/>
              </a:solidFill>
              <a:ln>
                <a:noFill/>
              </a:ln>
              <a:effectLst/>
            </c:spPr>
            <c:extLst>
              <c:ext xmlns:c16="http://schemas.microsoft.com/office/drawing/2014/chart" uri="{C3380CC4-5D6E-409C-BE32-E72D297353CC}">
                <c16:uniqueId val="{00000006-4C5D-4F14-BA70-A8745AC51B62}"/>
              </c:ext>
            </c:extLst>
          </c:dPt>
          <c:dPt>
            <c:idx val="8"/>
            <c:invertIfNegative val="0"/>
            <c:bubble3D val="0"/>
            <c:spPr>
              <a:solidFill>
                <a:schemeClr val="bg2"/>
              </a:solidFill>
              <a:ln>
                <a:noFill/>
              </a:ln>
              <a:effectLst/>
            </c:spPr>
            <c:extLst>
              <c:ext xmlns:c16="http://schemas.microsoft.com/office/drawing/2014/chart" uri="{C3380CC4-5D6E-409C-BE32-E72D297353CC}">
                <c16:uniqueId val="{00000007-4C5D-4F14-BA70-A8745AC51B62}"/>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4C5D-4F14-BA70-A8745AC51B62}"/>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0.13</c:v>
                </c:pt>
                <c:pt idx="1">
                  <c:v>0.154</c:v>
                </c:pt>
                <c:pt idx="2">
                  <c:v>0.158</c:v>
                </c:pt>
                <c:pt idx="3">
                  <c:v>0.23200000000000001</c:v>
                </c:pt>
                <c:pt idx="4">
                  <c:v>0.23899999999999999</c:v>
                </c:pt>
                <c:pt idx="5">
                  <c:v>0.14000000000000001</c:v>
                </c:pt>
                <c:pt idx="6">
                  <c:v>0.27300000000000002</c:v>
                </c:pt>
                <c:pt idx="7">
                  <c:v>0.30499999999999999</c:v>
                </c:pt>
                <c:pt idx="8">
                  <c:v>0.3</c:v>
                </c:pt>
                <c:pt idx="9">
                  <c:v>0.28699999999999998</c:v>
                </c:pt>
              </c:numCache>
            </c:numRef>
          </c:val>
          <c:extLst>
            <c:ext xmlns:c16="http://schemas.microsoft.com/office/drawing/2014/chart" uri="{C3380CC4-5D6E-409C-BE32-E72D297353CC}">
              <c16:uniqueId val="{00000006-02F5-4EA2-A94A-A0208159AB76}"/>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1000000000000005"/>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WMT21 Segment </a:t>
            </a:r>
            <a:r>
              <a:rPr lang="en-US" sz="2400" b="0" i="0" u="none" strike="noStrike" baseline="0" dirty="0">
                <a:effectLst/>
              </a:rPr>
              <a:t>Overall Kendall Correlation</a:t>
            </a:r>
            <a:endParaRPr lang="en-US" sz="2400" dirty="0"/>
          </a:p>
        </c:rich>
      </c:tx>
      <c:layout>
        <c:manualLayout>
          <c:xMode val="edge"/>
          <c:yMode val="edge"/>
          <c:x val="0.27353829774378841"/>
          <c:y val="1.08016216424201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584457168456477E-2"/>
          <c:y val="0.23614590584259995"/>
          <c:w val="0.85159306309203375"/>
          <c:h val="0.44375588965671559"/>
        </c:manualLayout>
      </c:layout>
      <c:barChart>
        <c:barDir val="col"/>
        <c:grouping val="clustered"/>
        <c:varyColors val="0"/>
        <c:ser>
          <c:idx val="0"/>
          <c:order val="0"/>
          <c:tx>
            <c:strRef>
              <c:f>Sheet1!$B$1</c:f>
              <c:strCache>
                <c:ptCount val="1"/>
                <c:pt idx="0">
                  <c:v>Segment-level Kendall Correlation </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8-D1F4-4990-8D93-FC76EA6ADF2D}"/>
              </c:ext>
            </c:extLst>
          </c:dPt>
          <c:dPt>
            <c:idx val="8"/>
            <c:invertIfNegative val="0"/>
            <c:bubble3D val="0"/>
            <c:spPr>
              <a:solidFill>
                <a:schemeClr val="bg2"/>
              </a:solidFill>
              <a:ln>
                <a:noFill/>
              </a:ln>
              <a:effectLst/>
            </c:spPr>
            <c:extLst>
              <c:ext xmlns:c16="http://schemas.microsoft.com/office/drawing/2014/chart" uri="{C3380CC4-5D6E-409C-BE32-E72D297353CC}">
                <c16:uniqueId val="{00000007-D1F4-4990-8D93-FC76EA6ADF2D}"/>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6-D1F4-4990-8D93-FC76EA6ADF2D}"/>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0.11700000000000001</c:v>
                </c:pt>
                <c:pt idx="1">
                  <c:v>0.14399999999999999</c:v>
                </c:pt>
                <c:pt idx="2">
                  <c:v>0.14699999999999999</c:v>
                </c:pt>
                <c:pt idx="3">
                  <c:v>0.21299999999999999</c:v>
                </c:pt>
                <c:pt idx="4">
                  <c:v>0.22800000000000001</c:v>
                </c:pt>
                <c:pt idx="5">
                  <c:v>0.126</c:v>
                </c:pt>
                <c:pt idx="6">
                  <c:v>0.254</c:v>
                </c:pt>
                <c:pt idx="7">
                  <c:v>0.27400000000000002</c:v>
                </c:pt>
                <c:pt idx="8">
                  <c:v>0.27</c:v>
                </c:pt>
                <c:pt idx="9">
                  <c:v>0.27600000000000002</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b="0" i="0" baseline="0" dirty="0">
                <a:effectLst/>
              </a:rPr>
              <a:t>WMT21 Kendall Correlation Gap between News and TED</a:t>
            </a:r>
            <a:endParaRPr lang="en-US" sz="2400" dirty="0">
              <a:effectLst/>
            </a:endParaRPr>
          </a:p>
        </c:rich>
      </c:tx>
      <c:layout>
        <c:manualLayout>
          <c:xMode val="edge"/>
          <c:yMode val="edge"/>
          <c:x val="0.27353829774378841"/>
          <c:y val="1.08016216424201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584457168456477E-2"/>
          <c:y val="0.23614590584259995"/>
          <c:w val="0.85159306309203375"/>
          <c:h val="0.44375588965671559"/>
        </c:manualLayout>
      </c:layout>
      <c:barChart>
        <c:barDir val="col"/>
        <c:grouping val="clustered"/>
        <c:varyColors val="0"/>
        <c:ser>
          <c:idx val="0"/>
          <c:order val="0"/>
          <c:tx>
            <c:strRef>
              <c:f>Sheet1!$B$1</c:f>
              <c:strCache>
                <c:ptCount val="1"/>
                <c:pt idx="0">
                  <c:v>Segment-level Kendall Correlation </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0B35-4E75-A2A7-57A61F43F7AE}"/>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0B35-4E75-A2A7-57A61F43F7AE}"/>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0B35-4E75-A2A7-57A61F43F7AE}"/>
              </c:ext>
            </c:extLst>
          </c:dPt>
          <c:dPt>
            <c:idx val="7"/>
            <c:invertIfNegative val="0"/>
            <c:bubble3D val="0"/>
            <c:spPr>
              <a:solidFill>
                <a:schemeClr val="bg2"/>
              </a:solidFill>
              <a:ln>
                <a:noFill/>
              </a:ln>
              <a:effectLst/>
            </c:spPr>
            <c:extLst>
              <c:ext xmlns:c16="http://schemas.microsoft.com/office/drawing/2014/chart" uri="{C3380CC4-5D6E-409C-BE32-E72D297353CC}">
                <c16:uniqueId val="{00000006-8767-4BBA-A6D5-68F51215F2C8}"/>
              </c:ext>
            </c:extLst>
          </c:dPt>
          <c:dPt>
            <c:idx val="8"/>
            <c:invertIfNegative val="0"/>
            <c:bubble3D val="0"/>
            <c:spPr>
              <a:solidFill>
                <a:schemeClr val="bg2"/>
              </a:solidFill>
              <a:ln>
                <a:noFill/>
              </a:ln>
              <a:effectLst/>
            </c:spPr>
            <c:extLst>
              <c:ext xmlns:c16="http://schemas.microsoft.com/office/drawing/2014/chart" uri="{C3380CC4-5D6E-409C-BE32-E72D297353CC}">
                <c16:uniqueId val="{00000007-8767-4BBA-A6D5-68F51215F2C8}"/>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8767-4BBA-A6D5-68F51215F2C8}"/>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2.7E-2</c:v>
                </c:pt>
                <c:pt idx="1">
                  <c:v>0.02</c:v>
                </c:pt>
                <c:pt idx="2">
                  <c:v>2.3E-2</c:v>
                </c:pt>
                <c:pt idx="3">
                  <c:v>3.7999999999999999E-2</c:v>
                </c:pt>
                <c:pt idx="4">
                  <c:v>2.3E-2</c:v>
                </c:pt>
                <c:pt idx="5">
                  <c:v>2.9000000000000001E-2</c:v>
                </c:pt>
                <c:pt idx="6">
                  <c:v>3.7999999999999999E-2</c:v>
                </c:pt>
                <c:pt idx="7">
                  <c:v>6.2E-2</c:v>
                </c:pt>
                <c:pt idx="8">
                  <c:v>0.06</c:v>
                </c:pt>
                <c:pt idx="9">
                  <c:v>2.1999999999999999E-2</c:v>
                </c:pt>
              </c:numCache>
            </c:numRef>
          </c:val>
          <c:extLst>
            <c:ext xmlns:c16="http://schemas.microsoft.com/office/drawing/2014/chart" uri="{C3380CC4-5D6E-409C-BE32-E72D297353CC}">
              <c16:uniqueId val="{00000006-0B35-4E75-A2A7-57A61F43F7AE}"/>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WMT21 Segment Kendall Correlation (</a:t>
            </a:r>
            <a:r>
              <a:rPr lang="en-US" sz="2400" dirty="0" err="1"/>
              <a:t>En</a:t>
            </a:r>
            <a:r>
              <a:rPr lang="en-US" sz="2400" dirty="0"/>
              <a:t>-De </a:t>
            </a:r>
            <a:r>
              <a:rPr lang="en-US" sz="2400" dirty="0" err="1"/>
              <a:t>News+TED</a:t>
            </a:r>
            <a:r>
              <a:rPr lang="en-US" sz="2400" dirty="0"/>
              <a:t>)</a:t>
            </a:r>
          </a:p>
        </c:rich>
      </c:tx>
      <c:layout>
        <c:manualLayout>
          <c:xMode val="edge"/>
          <c:yMode val="edge"/>
          <c:x val="0.11142900067775552"/>
          <c:y val="1.940338413353195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5635819928038071E-2"/>
          <c:y val="0.13560419133468291"/>
          <c:w val="0.93627451696160469"/>
          <c:h val="0.62222596169058486"/>
        </c:manualLayout>
      </c:layout>
      <c:barChart>
        <c:barDir val="col"/>
        <c:grouping val="clustered"/>
        <c:varyColors val="0"/>
        <c:ser>
          <c:idx val="0"/>
          <c:order val="0"/>
          <c:tx>
            <c:strRef>
              <c:f>Sheet1!$B$1</c:f>
              <c:strCache>
                <c:ptCount val="1"/>
                <c:pt idx="0">
                  <c:v>Segment-level Kendall Correlation (En-De)</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24F7-42AB-9C33-EDEFC1EA30E8}"/>
              </c:ext>
            </c:extLst>
          </c:dPt>
          <c:dPt>
            <c:idx val="8"/>
            <c:invertIfNegative val="0"/>
            <c:bubble3D val="0"/>
            <c:spPr>
              <a:solidFill>
                <a:schemeClr val="bg2"/>
              </a:solidFill>
              <a:ln>
                <a:noFill/>
              </a:ln>
              <a:effectLst/>
            </c:spPr>
            <c:extLst>
              <c:ext xmlns:c16="http://schemas.microsoft.com/office/drawing/2014/chart" uri="{C3380CC4-5D6E-409C-BE32-E72D297353CC}">
                <c16:uniqueId val="{00000007-24F7-42AB-9C33-EDEFC1EA30E8}"/>
              </c:ext>
            </c:extLst>
          </c:dPt>
          <c:dPt>
            <c:idx val="9"/>
            <c:invertIfNegative val="0"/>
            <c:bubble3D val="0"/>
            <c:spPr>
              <a:solidFill>
                <a:srgbClr val="FF0000"/>
              </a:solidFill>
              <a:ln>
                <a:noFill/>
              </a:ln>
              <a:effectLst/>
            </c:spPr>
            <c:extLst>
              <c:ext xmlns:c16="http://schemas.microsoft.com/office/drawing/2014/chart" uri="{C3380CC4-5D6E-409C-BE32-E72D297353CC}">
                <c16:uniqueId val="{00000008-24F7-42AB-9C33-EDEFC1EA30E8}"/>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9.8000000000000004E-2</c:v>
                </c:pt>
                <c:pt idx="1">
                  <c:v>0.115</c:v>
                </c:pt>
                <c:pt idx="2">
                  <c:v>0.13</c:v>
                </c:pt>
                <c:pt idx="3">
                  <c:v>0.17899999999999999</c:v>
                </c:pt>
                <c:pt idx="4">
                  <c:v>0.215</c:v>
                </c:pt>
                <c:pt idx="5">
                  <c:v>4.2000000000000003E-2</c:v>
                </c:pt>
                <c:pt idx="6">
                  <c:v>0.22600000000000001</c:v>
                </c:pt>
                <c:pt idx="7">
                  <c:v>0.252</c:v>
                </c:pt>
                <c:pt idx="8">
                  <c:v>0.249</c:v>
                </c:pt>
                <c:pt idx="9">
                  <c:v>0.24299999999999999</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r>
              <a:rPr lang="en-US" sz="2400" dirty="0"/>
              <a:t>IWSLT22 Segment Kendall Correlation (</a:t>
            </a:r>
            <a:r>
              <a:rPr lang="en-US" sz="2400" dirty="0" err="1"/>
              <a:t>En</a:t>
            </a:r>
            <a:r>
              <a:rPr lang="en-US" sz="2400" dirty="0"/>
              <a:t>-Ja)</a:t>
            </a:r>
          </a:p>
        </c:rich>
      </c:tx>
      <c:layout>
        <c:manualLayout>
          <c:xMode val="edge"/>
          <c:yMode val="edge"/>
          <c:x val="0.19289470818953183"/>
          <c:y val="0"/>
        </c:manualLayout>
      </c:layout>
      <c:overlay val="0"/>
      <c:spPr>
        <a:noFill/>
        <a:ln>
          <a:noFill/>
        </a:ln>
        <a:effectLst/>
      </c:spPr>
      <c:txPr>
        <a:bodyPr rot="0" spcFirstLastPara="1" vertOverflow="ellipsis" vert="horz" wrap="square" anchor="ctr" anchorCtr="1"/>
        <a:lstStyle/>
        <a:p>
          <a:pPr>
            <a:defRPr sz="2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851571540345022E-2"/>
          <c:y val="0.12051267034193584"/>
          <c:w val="0.93627451696160469"/>
          <c:h val="0.62222596169058486"/>
        </c:manualLayout>
      </c:layout>
      <c:barChart>
        <c:barDir val="col"/>
        <c:grouping val="clustered"/>
        <c:varyColors val="0"/>
        <c:ser>
          <c:idx val="0"/>
          <c:order val="0"/>
          <c:tx>
            <c:strRef>
              <c:f>Sheet1!$B$1</c:f>
              <c:strCache>
                <c:ptCount val="1"/>
                <c:pt idx="0">
                  <c:v>Segment-level Kendall Correlation (En-Ja)</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AC0F-478F-8876-8D34DE6EEFF4}"/>
              </c:ext>
            </c:extLst>
          </c:dPt>
          <c:dPt>
            <c:idx val="8"/>
            <c:invertIfNegative val="0"/>
            <c:bubble3D val="0"/>
            <c:spPr>
              <a:solidFill>
                <a:schemeClr val="bg2"/>
              </a:solidFill>
              <a:ln>
                <a:noFill/>
              </a:ln>
              <a:effectLst/>
            </c:spPr>
            <c:extLst>
              <c:ext xmlns:c16="http://schemas.microsoft.com/office/drawing/2014/chart" uri="{C3380CC4-5D6E-409C-BE32-E72D297353CC}">
                <c16:uniqueId val="{00000007-AC0F-478F-8876-8D34DE6EEFF4}"/>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AC0F-478F-8876-8D34DE6EEFF4}"/>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0.20200000000000001</c:v>
                </c:pt>
                <c:pt idx="1">
                  <c:v>-8.2000000000000003E-2</c:v>
                </c:pt>
                <c:pt idx="2">
                  <c:v>0.24</c:v>
                </c:pt>
                <c:pt idx="3">
                  <c:v>0.21299999999999999</c:v>
                </c:pt>
                <c:pt idx="4">
                  <c:v>0.19800000000000001</c:v>
                </c:pt>
                <c:pt idx="5">
                  <c:v>-0.123</c:v>
                </c:pt>
                <c:pt idx="6">
                  <c:v>0.36099999999999999</c:v>
                </c:pt>
                <c:pt idx="7">
                  <c:v>0.46300000000000002</c:v>
                </c:pt>
                <c:pt idx="8">
                  <c:v>0.40500000000000003</c:v>
                </c:pt>
                <c:pt idx="9">
                  <c:v>0.45800000000000002</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5"/>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WebNLG20 Segment Kendall Correlation</a:t>
            </a:r>
          </a:p>
        </c:rich>
      </c:tx>
      <c:layout>
        <c:manualLayout>
          <c:xMode val="edge"/>
          <c:yMode val="edge"/>
          <c:x val="0.19289470818953183"/>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851571540345022E-2"/>
          <c:y val="0.12051267034193584"/>
          <c:w val="0.93627451696160469"/>
          <c:h val="0.62222596169058486"/>
        </c:manualLayout>
      </c:layout>
      <c:barChart>
        <c:barDir val="col"/>
        <c:grouping val="clustered"/>
        <c:varyColors val="0"/>
        <c:ser>
          <c:idx val="0"/>
          <c:order val="0"/>
          <c:tx>
            <c:strRef>
              <c:f>Sheet1!$B$1</c:f>
              <c:strCache>
                <c:ptCount val="1"/>
                <c:pt idx="0">
                  <c:v>Segment-level Kendall Correlation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D6E2-473A-9CD1-B37CD1DF6E9A}"/>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7-D6E2-473A-9CD1-B37CD1DF6E9A}"/>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BLEU</c:v>
                </c:pt>
                <c:pt idx="1">
                  <c:v>TER</c:v>
                </c:pt>
                <c:pt idx="2">
                  <c:v>chrF</c:v>
                </c:pt>
                <c:pt idx="3">
                  <c:v>BERTScore</c:v>
                </c:pt>
                <c:pt idx="4">
                  <c:v>PRISM</c:v>
                </c:pt>
                <c:pt idx="5">
                  <c:v>BARTScore</c:v>
                </c:pt>
                <c:pt idx="6">
                  <c:v>SEScore</c:v>
                </c:pt>
                <c:pt idx="7">
                  <c:v>BLEURT</c:v>
                </c:pt>
                <c:pt idx="8">
                  <c:v>SEScore2</c:v>
                </c:pt>
              </c:strCache>
            </c:strRef>
          </c:cat>
          <c:val>
            <c:numRef>
              <c:f>Sheet1!$B$2:$B$10</c:f>
              <c:numCache>
                <c:formatCode>General</c:formatCode>
                <c:ptCount val="9"/>
                <c:pt idx="0">
                  <c:v>8.4000000000000005E-2</c:v>
                </c:pt>
                <c:pt idx="1">
                  <c:v>-0.09</c:v>
                </c:pt>
                <c:pt idx="2">
                  <c:v>9.4E-2</c:v>
                </c:pt>
                <c:pt idx="3">
                  <c:v>0.154</c:v>
                </c:pt>
                <c:pt idx="4">
                  <c:v>0.16300000000000001</c:v>
                </c:pt>
                <c:pt idx="5">
                  <c:v>0.113</c:v>
                </c:pt>
                <c:pt idx="6">
                  <c:v>0.155</c:v>
                </c:pt>
                <c:pt idx="7">
                  <c:v>0.16800000000000001</c:v>
                </c:pt>
                <c:pt idx="8">
                  <c:v>0.182</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2"/>
          <c:min val="-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BAGEL Dialogue Segment Kendall Correlation</a:t>
            </a:r>
          </a:p>
        </c:rich>
      </c:tx>
      <c:layout>
        <c:manualLayout>
          <c:xMode val="edge"/>
          <c:yMode val="edge"/>
          <c:x val="0.19075087378132721"/>
          <c:y val="1.5091520992747073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851571540345022E-2"/>
          <c:y val="0.12051267034193584"/>
          <c:w val="0.93627451696160469"/>
          <c:h val="0.62222596169058486"/>
        </c:manualLayout>
      </c:layout>
      <c:barChart>
        <c:barDir val="col"/>
        <c:grouping val="clustered"/>
        <c:varyColors val="0"/>
        <c:ser>
          <c:idx val="0"/>
          <c:order val="0"/>
          <c:tx>
            <c:strRef>
              <c:f>Sheet1!$B$1</c:f>
              <c:strCache>
                <c:ptCount val="1"/>
                <c:pt idx="0">
                  <c:v>Segment-level Kendall Correlation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0522-4873-8540-476232F467C8}"/>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7-0522-4873-8540-476232F467C8}"/>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BLEU</c:v>
                </c:pt>
                <c:pt idx="1">
                  <c:v>TER</c:v>
                </c:pt>
                <c:pt idx="2">
                  <c:v>chrF</c:v>
                </c:pt>
                <c:pt idx="3">
                  <c:v>BERTScore</c:v>
                </c:pt>
                <c:pt idx="4">
                  <c:v>PRISM</c:v>
                </c:pt>
                <c:pt idx="5">
                  <c:v>BARTScore</c:v>
                </c:pt>
                <c:pt idx="6">
                  <c:v>SEScore</c:v>
                </c:pt>
                <c:pt idx="7">
                  <c:v>BLEURT</c:v>
                </c:pt>
                <c:pt idx="8">
                  <c:v>SEScore2</c:v>
                </c:pt>
              </c:strCache>
            </c:strRef>
          </c:cat>
          <c:val>
            <c:numRef>
              <c:f>Sheet1!$B$2:$B$10</c:f>
              <c:numCache>
                <c:formatCode>General</c:formatCode>
                <c:ptCount val="9"/>
                <c:pt idx="0">
                  <c:v>0.109</c:v>
                </c:pt>
                <c:pt idx="1">
                  <c:v>-8.6999999999999994E-2</c:v>
                </c:pt>
                <c:pt idx="2">
                  <c:v>0.108</c:v>
                </c:pt>
                <c:pt idx="3">
                  <c:v>0.17100000000000001</c:v>
                </c:pt>
                <c:pt idx="4">
                  <c:v>0.217</c:v>
                </c:pt>
                <c:pt idx="5">
                  <c:v>0.20300000000000001</c:v>
                </c:pt>
                <c:pt idx="6">
                  <c:v>0.192</c:v>
                </c:pt>
                <c:pt idx="7">
                  <c:v>0.22900000000000001</c:v>
                </c:pt>
                <c:pt idx="8">
                  <c:v>0.23300000000000001</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25"/>
          <c:min val="-0.1"/>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b="0" i="0" baseline="0" dirty="0">
                <a:effectLst/>
              </a:rPr>
              <a:t>Segment Kendall Correlation</a:t>
            </a:r>
            <a:endParaRPr lang="en-US" sz="3200" dirty="0">
              <a:effectLst/>
            </a:endParaRPr>
          </a:p>
        </c:rich>
      </c:tx>
      <c:layout>
        <c:manualLayout>
          <c:xMode val="edge"/>
          <c:yMode val="edge"/>
          <c:x val="0.3097336834366846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707747759695273E-2"/>
          <c:y val="0.13560421795594085"/>
          <c:w val="0.93627451696160469"/>
          <c:h val="0.62222596169058486"/>
        </c:manualLayout>
      </c:layout>
      <c:barChart>
        <c:barDir val="col"/>
        <c:grouping val="clustered"/>
        <c:varyColors val="0"/>
        <c:ser>
          <c:idx val="0"/>
          <c:order val="0"/>
          <c:tx>
            <c:strRef>
              <c:f>Sheet1!$B$1</c:f>
              <c:strCache>
                <c:ptCount val="1"/>
                <c:pt idx="0">
                  <c:v>Segment-level Kendall Correlation (Zh-En)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67A0-426C-98A3-B6A4AB914BDC}"/>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67A0-426C-98A3-B6A4AB914BDC}"/>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67A0-426C-98A3-B6A4AB914BDC}"/>
              </c:ext>
            </c:extLst>
          </c:dPt>
          <c:dPt>
            <c:idx val="7"/>
            <c:invertIfNegative val="0"/>
            <c:bubble3D val="0"/>
            <c:spPr>
              <a:solidFill>
                <a:schemeClr val="bg2"/>
              </a:solidFill>
              <a:ln>
                <a:noFill/>
              </a:ln>
              <a:effectLst/>
            </c:spPr>
            <c:extLst>
              <c:ext xmlns:c16="http://schemas.microsoft.com/office/drawing/2014/chart" uri="{C3380CC4-5D6E-409C-BE32-E72D297353CC}">
                <c16:uniqueId val="{00000007-67A0-426C-98A3-B6A4AB914BDC}"/>
              </c:ext>
            </c:extLst>
          </c:dPt>
          <c:dPt>
            <c:idx val="8"/>
            <c:invertIfNegative val="0"/>
            <c:bubble3D val="0"/>
            <c:spPr>
              <a:solidFill>
                <a:schemeClr val="accent4"/>
              </a:solidFill>
              <a:ln>
                <a:noFill/>
              </a:ln>
              <a:effectLst/>
            </c:spPr>
            <c:extLst>
              <c:ext xmlns:c16="http://schemas.microsoft.com/office/drawing/2014/chart" uri="{C3380CC4-5D6E-409C-BE32-E72D297353CC}">
                <c16:uniqueId val="{00000008-67A0-426C-98A3-B6A4AB914BDC}"/>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Sheet1!$A$2:$A$10</c:f>
              <c:strCache>
                <c:ptCount val="9"/>
                <c:pt idx="0">
                  <c:v>BLEU</c:v>
                </c:pt>
                <c:pt idx="1">
                  <c:v>TER</c:v>
                </c:pt>
                <c:pt idx="2">
                  <c:v>chrF</c:v>
                </c:pt>
                <c:pt idx="3">
                  <c:v>BERTScore</c:v>
                </c:pt>
                <c:pt idx="4">
                  <c:v>PRISM</c:v>
                </c:pt>
                <c:pt idx="5">
                  <c:v>BARTScore</c:v>
                </c:pt>
                <c:pt idx="6">
                  <c:v>SEScore</c:v>
                </c:pt>
                <c:pt idx="7">
                  <c:v>BLEURT</c:v>
                </c:pt>
                <c:pt idx="8">
                  <c:v>SEScore2</c:v>
                </c:pt>
              </c:strCache>
            </c:strRef>
          </c:cat>
          <c:val>
            <c:numRef>
              <c:f>Sheet1!$B$2:$B$10</c:f>
              <c:numCache>
                <c:formatCode>General</c:formatCode>
                <c:ptCount val="9"/>
                <c:pt idx="0">
                  <c:v>0.11600000000000001</c:v>
                </c:pt>
                <c:pt idx="1">
                  <c:v>-3.0000000000000001E-3</c:v>
                </c:pt>
                <c:pt idx="2">
                  <c:v>0.13400000000000001</c:v>
                </c:pt>
                <c:pt idx="3">
                  <c:v>0.19500000000000001</c:v>
                </c:pt>
                <c:pt idx="4">
                  <c:v>0.20100000000000001</c:v>
                </c:pt>
                <c:pt idx="5">
                  <c:v>8.2000000000000003E-2</c:v>
                </c:pt>
                <c:pt idx="6">
                  <c:v>0.24399999999999999</c:v>
                </c:pt>
                <c:pt idx="7">
                  <c:v>0.27800000000000002</c:v>
                </c:pt>
                <c:pt idx="8">
                  <c:v>0.27900000000000003</c:v>
                </c:pt>
              </c:numCache>
            </c:numRef>
          </c:val>
          <c:extLst>
            <c:ext xmlns:c16="http://schemas.microsoft.com/office/drawing/2014/chart" uri="{C3380CC4-5D6E-409C-BE32-E72D297353CC}">
              <c16:uniqueId val="{00000006-67A0-426C-98A3-B6A4AB914BDC}"/>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WMT21 Segment Kendall Correlation (</a:t>
            </a:r>
            <a:r>
              <a:rPr lang="en-US" sz="3200" dirty="0" err="1"/>
              <a:t>Zh-En</a:t>
            </a:r>
            <a:r>
              <a:rPr lang="en-US" sz="3200" dirty="0"/>
              <a:t> </a:t>
            </a:r>
            <a:r>
              <a:rPr lang="en-US" sz="3200" dirty="0" err="1"/>
              <a:t>News+TED</a:t>
            </a:r>
            <a:r>
              <a:rPr lang="en-US" sz="3200" dirty="0"/>
              <a:t>)</a:t>
            </a:r>
          </a:p>
        </c:rich>
      </c:tx>
      <c:layout>
        <c:manualLayout>
          <c:xMode val="edge"/>
          <c:yMode val="edge"/>
          <c:x val="0.12965159314749497"/>
          <c:y val="0"/>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6707747759695273E-2"/>
          <c:y val="0.13560421795594085"/>
          <c:w val="0.93627451696160469"/>
          <c:h val="0.62222596169058486"/>
        </c:manualLayout>
      </c:layout>
      <c:barChart>
        <c:barDir val="col"/>
        <c:grouping val="clustered"/>
        <c:varyColors val="0"/>
        <c:ser>
          <c:idx val="0"/>
          <c:order val="0"/>
          <c:tx>
            <c:strRef>
              <c:f>Sheet1!$B$1</c:f>
              <c:strCache>
                <c:ptCount val="1"/>
                <c:pt idx="0">
                  <c:v>Segment-level Kendall Correlation (Zh-En)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B2ED-467B-B6A5-D2CA24BFCE28}"/>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B2ED-467B-B6A5-D2CA24BFCE28}"/>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B2ED-467B-B6A5-D2CA24BFCE28}"/>
              </c:ext>
            </c:extLst>
          </c:dPt>
          <c:dPt>
            <c:idx val="7"/>
            <c:invertIfNegative val="0"/>
            <c:bubble3D val="0"/>
            <c:spPr>
              <a:solidFill>
                <a:schemeClr val="bg2"/>
              </a:solidFill>
              <a:ln>
                <a:noFill/>
              </a:ln>
              <a:effectLst/>
            </c:spPr>
            <c:extLst>
              <c:ext xmlns:c16="http://schemas.microsoft.com/office/drawing/2014/chart" uri="{C3380CC4-5D6E-409C-BE32-E72D297353CC}">
                <c16:uniqueId val="{00000007-B2ED-467B-B6A5-D2CA24BFCE28}"/>
              </c:ext>
            </c:extLst>
          </c:dPt>
          <c:dPt>
            <c:idx val="8"/>
            <c:invertIfNegative val="0"/>
            <c:bubble3D val="0"/>
            <c:spPr>
              <a:solidFill>
                <a:schemeClr val="bg2"/>
              </a:solidFill>
              <a:ln>
                <a:noFill/>
              </a:ln>
              <a:effectLst/>
            </c:spPr>
            <c:extLst>
              <c:ext xmlns:c16="http://schemas.microsoft.com/office/drawing/2014/chart" uri="{C3380CC4-5D6E-409C-BE32-E72D297353CC}">
                <c16:uniqueId val="{00000009-B2ED-467B-B6A5-D2CA24BFCE28}"/>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B-B2ED-467B-B6A5-D2CA24BFCE28}"/>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0.13400000000000001</c:v>
                </c:pt>
                <c:pt idx="1">
                  <c:v>0.17299999999999999</c:v>
                </c:pt>
                <c:pt idx="2">
                  <c:v>0.158</c:v>
                </c:pt>
                <c:pt idx="3">
                  <c:v>0.248</c:v>
                </c:pt>
                <c:pt idx="4">
                  <c:v>0.24</c:v>
                </c:pt>
                <c:pt idx="5">
                  <c:v>0.20799999999999999</c:v>
                </c:pt>
                <c:pt idx="6">
                  <c:v>0.28100000000000003</c:v>
                </c:pt>
                <c:pt idx="7">
                  <c:v>0.29099999999999998</c:v>
                </c:pt>
                <c:pt idx="8">
                  <c:v>0.28999999999999998</c:v>
                </c:pt>
                <c:pt idx="9">
                  <c:v>0.31</c:v>
                </c:pt>
              </c:numCache>
            </c:numRef>
          </c:val>
          <c:extLst>
            <c:ext xmlns:c16="http://schemas.microsoft.com/office/drawing/2014/chart" uri="{C3380CC4-5D6E-409C-BE32-E72D297353CC}">
              <c16:uniqueId val="{0000000C-B2ED-467B-B6A5-D2CA24BFCE28}"/>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3200" dirty="0"/>
              <a:t>WMT21 Segment Kendall Correlation (De-</a:t>
            </a:r>
            <a:r>
              <a:rPr lang="en-US" sz="3200" dirty="0" err="1"/>
              <a:t>En</a:t>
            </a:r>
            <a:r>
              <a:rPr lang="en-US" sz="3200" dirty="0"/>
              <a:t> News)</a:t>
            </a:r>
          </a:p>
        </c:rich>
      </c:tx>
      <c:layout>
        <c:manualLayout>
          <c:xMode val="edge"/>
          <c:yMode val="edge"/>
          <c:x val="0.12965159314749497"/>
          <c:y val="1.9403384133531952E-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8851571540345022E-2"/>
          <c:y val="0.12051267034193584"/>
          <c:w val="0.93627451696160469"/>
          <c:h val="0.62222596169058486"/>
        </c:manualLayout>
      </c:layout>
      <c:barChart>
        <c:barDir val="col"/>
        <c:grouping val="clustered"/>
        <c:varyColors val="0"/>
        <c:ser>
          <c:idx val="0"/>
          <c:order val="0"/>
          <c:tx>
            <c:strRef>
              <c:f>Sheet1!$B$1</c:f>
              <c:strCache>
                <c:ptCount val="1"/>
                <c:pt idx="0">
                  <c:v>Segment-level Kendall Correlation (De-En)</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6-0A52-42BF-98E1-DCF86C4DEAC2}"/>
              </c:ext>
            </c:extLst>
          </c:dPt>
          <c:dPt>
            <c:idx val="8"/>
            <c:invertIfNegative val="0"/>
            <c:bubble3D val="0"/>
            <c:spPr>
              <a:solidFill>
                <a:schemeClr val="bg2"/>
              </a:solidFill>
              <a:ln>
                <a:noFill/>
              </a:ln>
              <a:effectLst/>
            </c:spPr>
            <c:extLst>
              <c:ext xmlns:c16="http://schemas.microsoft.com/office/drawing/2014/chart" uri="{C3380CC4-5D6E-409C-BE32-E72D297353CC}">
                <c16:uniqueId val="{00000007-0A52-42BF-98E1-DCF86C4DEAC2}"/>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8-0A52-42BF-98E1-DCF86C4DEAC2}"/>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6.8000000000000005E-2</c:v>
                </c:pt>
                <c:pt idx="1">
                  <c:v>-4.5999999999999999E-2</c:v>
                </c:pt>
                <c:pt idx="2">
                  <c:v>7.3999999999999996E-2</c:v>
                </c:pt>
                <c:pt idx="3">
                  <c:v>0.20499999999999999</c:v>
                </c:pt>
                <c:pt idx="4">
                  <c:v>0.17399999999999999</c:v>
                </c:pt>
                <c:pt idx="5">
                  <c:v>4.7E-2</c:v>
                </c:pt>
                <c:pt idx="6">
                  <c:v>0.249</c:v>
                </c:pt>
                <c:pt idx="7">
                  <c:v>0.26600000000000001</c:v>
                </c:pt>
                <c:pt idx="8">
                  <c:v>0.25</c:v>
                </c:pt>
                <c:pt idx="9">
                  <c:v>0.25</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20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32000000000000006"/>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2400" dirty="0"/>
              <a:t>WMT21 Segment Kendall Correlation TED</a:t>
            </a:r>
          </a:p>
        </c:rich>
      </c:tx>
      <c:layout>
        <c:manualLayout>
          <c:xMode val="edge"/>
          <c:yMode val="edge"/>
          <c:x val="0.31184856751709578"/>
          <c:y val="1.0801621642420145E-3"/>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8.9584457168456477E-2"/>
          <c:y val="0.23614590584259995"/>
          <c:w val="0.85159306309203375"/>
          <c:h val="0.44375588965671559"/>
        </c:manualLayout>
      </c:layout>
      <c:barChart>
        <c:barDir val="col"/>
        <c:grouping val="clustered"/>
        <c:varyColors val="0"/>
        <c:ser>
          <c:idx val="0"/>
          <c:order val="0"/>
          <c:tx>
            <c:strRef>
              <c:f>Sheet1!$B$1</c:f>
              <c:strCache>
                <c:ptCount val="1"/>
                <c:pt idx="0">
                  <c:v>Segment-level Kendall Correlation </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1-C406-4E9E-8139-B3BFB84D7327}"/>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3-C406-4E9E-8139-B3BFB84D732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5-C406-4E9E-8139-B3BFB84D7327}"/>
              </c:ext>
            </c:extLst>
          </c:dPt>
          <c:dPt>
            <c:idx val="7"/>
            <c:invertIfNegative val="0"/>
            <c:bubble3D val="0"/>
            <c:spPr>
              <a:solidFill>
                <a:schemeClr val="bg2"/>
              </a:solidFill>
              <a:ln>
                <a:noFill/>
              </a:ln>
              <a:effectLst/>
            </c:spPr>
            <c:extLst>
              <c:ext xmlns:c16="http://schemas.microsoft.com/office/drawing/2014/chart" uri="{C3380CC4-5D6E-409C-BE32-E72D297353CC}">
                <c16:uniqueId val="{00000007-B213-4DF7-87A3-C8DEED02935B}"/>
              </c:ext>
            </c:extLst>
          </c:dPt>
          <c:dPt>
            <c:idx val="8"/>
            <c:invertIfNegative val="0"/>
            <c:bubble3D val="0"/>
            <c:spPr>
              <a:solidFill>
                <a:schemeClr val="bg2"/>
              </a:solidFill>
              <a:ln>
                <a:noFill/>
              </a:ln>
              <a:effectLst/>
            </c:spPr>
            <c:extLst>
              <c:ext xmlns:c16="http://schemas.microsoft.com/office/drawing/2014/chart" uri="{C3380CC4-5D6E-409C-BE32-E72D297353CC}">
                <c16:uniqueId val="{00000008-B213-4DF7-87A3-C8DEED02935B}"/>
              </c:ext>
            </c:extLst>
          </c:dPt>
          <c:dPt>
            <c:idx val="9"/>
            <c:invertIfNegative val="0"/>
            <c:bubble3D val="0"/>
            <c:spPr>
              <a:solidFill>
                <a:schemeClr val="accent4"/>
              </a:solidFill>
              <a:ln>
                <a:noFill/>
              </a:ln>
              <a:effectLst/>
            </c:spPr>
            <c:extLst>
              <c:ext xmlns:c16="http://schemas.microsoft.com/office/drawing/2014/chart" uri="{C3380CC4-5D6E-409C-BE32-E72D297353CC}">
                <c16:uniqueId val="{00000009-B213-4DF7-87A3-C8DEED02935B}"/>
              </c:ext>
            </c:extLst>
          </c:dPt>
          <c:dLbls>
            <c:spPr>
              <a:noFill/>
              <a:ln>
                <a:noFill/>
              </a:ln>
              <a:effectLst/>
            </c:spPr>
            <c:txPr>
              <a:bodyPr rot="0" spcFirstLastPara="1" vertOverflow="ellipsis" vert="horz" wrap="square" lIns="38100" tIns="19050" rIns="38100" bIns="19050" anchor="ctr" anchorCtr="1">
                <a:spAutoFit/>
              </a:bodyPr>
              <a:lstStyle/>
              <a:p>
                <a:pPr>
                  <a:defRPr sz="20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BLEU</c:v>
                </c:pt>
                <c:pt idx="1">
                  <c:v>TER</c:v>
                </c:pt>
                <c:pt idx="2">
                  <c:v>chrF</c:v>
                </c:pt>
                <c:pt idx="3">
                  <c:v>BERTScore</c:v>
                </c:pt>
                <c:pt idx="4">
                  <c:v>PRISM</c:v>
                </c:pt>
                <c:pt idx="5">
                  <c:v>BARTScore</c:v>
                </c:pt>
                <c:pt idx="6">
                  <c:v>SEScore</c:v>
                </c:pt>
                <c:pt idx="7">
                  <c:v>BLEURT</c:v>
                </c:pt>
                <c:pt idx="8">
                  <c:v>COMET</c:v>
                </c:pt>
                <c:pt idx="9">
                  <c:v>SEScore2</c:v>
                </c:pt>
              </c:strCache>
            </c:strRef>
          </c:cat>
          <c:val>
            <c:numRef>
              <c:f>Sheet1!$B$2:$B$11</c:f>
              <c:numCache>
                <c:formatCode>General</c:formatCode>
                <c:ptCount val="10"/>
                <c:pt idx="0">
                  <c:v>0.10299999999999999</c:v>
                </c:pt>
                <c:pt idx="1">
                  <c:v>0.13400000000000001</c:v>
                </c:pt>
                <c:pt idx="2">
                  <c:v>0.13500000000000001</c:v>
                </c:pt>
                <c:pt idx="3">
                  <c:v>0.19400000000000001</c:v>
                </c:pt>
                <c:pt idx="4">
                  <c:v>0.216</c:v>
                </c:pt>
                <c:pt idx="5">
                  <c:v>0.111</c:v>
                </c:pt>
                <c:pt idx="6">
                  <c:v>0.23499999999999999</c:v>
                </c:pt>
                <c:pt idx="7">
                  <c:v>0.24299999999999999</c:v>
                </c:pt>
                <c:pt idx="8">
                  <c:v>0.24</c:v>
                </c:pt>
                <c:pt idx="9">
                  <c:v>0.26500000000000001</c:v>
                </c:pt>
              </c:numCache>
            </c:numRef>
          </c:val>
          <c:extLst>
            <c:ext xmlns:c16="http://schemas.microsoft.com/office/drawing/2014/chart" uri="{C3380CC4-5D6E-409C-BE32-E72D297353CC}">
              <c16:uniqueId val="{00000006-C406-4E9E-8139-B3BFB84D7327}"/>
            </c:ext>
          </c:extLst>
        </c:ser>
        <c:dLbls>
          <c:dLblPos val="outEnd"/>
          <c:showLegendKey val="0"/>
          <c:showVal val="1"/>
          <c:showCatName val="0"/>
          <c:showSerName val="0"/>
          <c:showPercent val="0"/>
          <c:showBubbleSize val="0"/>
        </c:dLbls>
        <c:gapWidth val="219"/>
        <c:overlap val="-27"/>
        <c:axId val="982167312"/>
        <c:axId val="982167728"/>
      </c:barChart>
      <c:catAx>
        <c:axId val="9821673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82167728"/>
        <c:crosses val="autoZero"/>
        <c:auto val="1"/>
        <c:lblAlgn val="ctr"/>
        <c:lblOffset val="100"/>
        <c:noMultiLvlLbl val="0"/>
      </c:catAx>
      <c:valAx>
        <c:axId val="982167728"/>
        <c:scaling>
          <c:orientation val="minMax"/>
          <c:max val="0.27"/>
          <c:min val="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98216731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4702670f3a_2_74: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4702670f3a_2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simulate human errors and have simulated scores</a:t>
            </a:r>
          </a:p>
        </p:txBody>
      </p:sp>
      <p:sp>
        <p:nvSpPr>
          <p:cNvPr id="4" name="Slide Number Placeholder 3"/>
          <p:cNvSpPr>
            <a:spLocks noGrp="1"/>
          </p:cNvSpPr>
          <p:nvPr>
            <p:ph type="sldNum" sz="quarter" idx="5"/>
          </p:nvPr>
        </p:nvSpPr>
        <p:spPr/>
        <p:txBody>
          <a:bodyPr/>
          <a:lstStyle/>
          <a:p>
            <a:fld id="{3130526B-4D11-5B47-ABB8-EA6BDB0149E2}" type="slidenum">
              <a:rPr lang="en-US" smtClean="0"/>
              <a:t>10</a:t>
            </a:fld>
            <a:endParaRPr lang="en-US"/>
          </a:p>
        </p:txBody>
      </p:sp>
    </p:spTree>
    <p:extLst>
      <p:ext uri="{BB962C8B-B14F-4D97-AF65-F5344CB8AC3E}">
        <p14:creationId xmlns:p14="http://schemas.microsoft.com/office/powerpoint/2010/main" val="8557017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simulate human errors and have simulated scores</a:t>
            </a:r>
          </a:p>
        </p:txBody>
      </p:sp>
      <p:sp>
        <p:nvSpPr>
          <p:cNvPr id="4" name="Slide Number Placeholder 3"/>
          <p:cNvSpPr>
            <a:spLocks noGrp="1"/>
          </p:cNvSpPr>
          <p:nvPr>
            <p:ph type="sldNum" sz="quarter" idx="5"/>
          </p:nvPr>
        </p:nvSpPr>
        <p:spPr/>
        <p:txBody>
          <a:bodyPr/>
          <a:lstStyle/>
          <a:p>
            <a:fld id="{3130526B-4D11-5B47-ABB8-EA6BDB0149E2}" type="slidenum">
              <a:rPr lang="en-US" smtClean="0"/>
              <a:t>11</a:t>
            </a:fld>
            <a:endParaRPr lang="en-US"/>
          </a:p>
        </p:txBody>
      </p:sp>
    </p:spTree>
    <p:extLst>
      <p:ext uri="{BB962C8B-B14F-4D97-AF65-F5344CB8AC3E}">
        <p14:creationId xmlns:p14="http://schemas.microsoft.com/office/powerpoint/2010/main" val="11437432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 us simulate human errors and have simulated scores</a:t>
            </a:r>
          </a:p>
        </p:txBody>
      </p:sp>
      <p:sp>
        <p:nvSpPr>
          <p:cNvPr id="4" name="Slide Number Placeholder 3"/>
          <p:cNvSpPr>
            <a:spLocks noGrp="1"/>
          </p:cNvSpPr>
          <p:nvPr>
            <p:ph type="sldNum" sz="quarter" idx="5"/>
          </p:nvPr>
        </p:nvSpPr>
        <p:spPr/>
        <p:txBody>
          <a:bodyPr/>
          <a:lstStyle/>
          <a:p>
            <a:fld id="{3130526B-4D11-5B47-ABB8-EA6BDB0149E2}" type="slidenum">
              <a:rPr lang="en-US" smtClean="0"/>
              <a:t>12</a:t>
            </a:fld>
            <a:endParaRPr lang="en-US"/>
          </a:p>
        </p:txBody>
      </p:sp>
    </p:spTree>
    <p:extLst>
      <p:ext uri="{BB962C8B-B14F-4D97-AF65-F5344CB8AC3E}">
        <p14:creationId xmlns:p14="http://schemas.microsoft.com/office/powerpoint/2010/main" val="3878138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Fonts: error types</a:t>
            </a:r>
          </a:p>
        </p:txBody>
      </p:sp>
      <p:sp>
        <p:nvSpPr>
          <p:cNvPr id="4" name="Slide Number Placeholder 3"/>
          <p:cNvSpPr>
            <a:spLocks noGrp="1"/>
          </p:cNvSpPr>
          <p:nvPr>
            <p:ph type="sldNum" sz="quarter" idx="5"/>
          </p:nvPr>
        </p:nvSpPr>
        <p:spPr/>
        <p:txBody>
          <a:bodyPr/>
          <a:lstStyle/>
          <a:p>
            <a:fld id="{3130526B-4D11-5B47-ABB8-EA6BDB0149E2}" type="slidenum">
              <a:rPr lang="en-US" smtClean="0"/>
              <a:t>13</a:t>
            </a:fld>
            <a:endParaRPr lang="en-US"/>
          </a:p>
        </p:txBody>
      </p:sp>
    </p:spTree>
    <p:extLst>
      <p:ext uri="{BB962C8B-B14F-4D97-AF65-F5344CB8AC3E}">
        <p14:creationId xmlns:p14="http://schemas.microsoft.com/office/powerpoint/2010/main" val="35252002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my great pleasure to present this work at </a:t>
            </a:r>
            <a:r>
              <a:rPr lang="en-US" dirty="0" err="1"/>
              <a:t>Bytedance</a:t>
            </a:r>
            <a:r>
              <a:rPr lang="en-US" dirty="0"/>
              <a:t> So today, I not only want to discuss this new text generation evaluation metric, </a:t>
            </a:r>
            <a:r>
              <a:rPr lang="en-US" dirty="0" err="1"/>
              <a:t>SEScore</a:t>
            </a:r>
            <a:r>
              <a:rPr lang="en-US" dirty="0"/>
              <a:t>, but also I would like to have some discussions about building an ideal evaluation metric and address some research questions along this line as well. Let us get to it.</a:t>
            </a:r>
          </a:p>
        </p:txBody>
      </p:sp>
      <p:sp>
        <p:nvSpPr>
          <p:cNvPr id="4" name="Slide Number Placeholder 3"/>
          <p:cNvSpPr>
            <a:spLocks noGrp="1"/>
          </p:cNvSpPr>
          <p:nvPr>
            <p:ph type="sldNum" sz="quarter" idx="5"/>
          </p:nvPr>
        </p:nvSpPr>
        <p:spPr/>
        <p:txBody>
          <a:bodyPr/>
          <a:lstStyle/>
          <a:p>
            <a:fld id="{3130526B-4D11-5B47-ABB8-EA6BDB0149E2}" type="slidenum">
              <a:rPr lang="en-US" smtClean="0"/>
              <a:t>14</a:t>
            </a:fld>
            <a:endParaRPr lang="en-US"/>
          </a:p>
        </p:txBody>
      </p:sp>
    </p:spTree>
    <p:extLst>
      <p:ext uri="{BB962C8B-B14F-4D97-AF65-F5344CB8AC3E}">
        <p14:creationId xmlns:p14="http://schemas.microsoft.com/office/powerpoint/2010/main" val="1379782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15</a:t>
            </a:fld>
            <a:endParaRPr lang="en-US"/>
          </a:p>
        </p:txBody>
      </p:sp>
    </p:spTree>
    <p:extLst>
      <p:ext uri="{BB962C8B-B14F-4D97-AF65-F5344CB8AC3E}">
        <p14:creationId xmlns:p14="http://schemas.microsoft.com/office/powerpoint/2010/main" val="6830404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16</a:t>
            </a:fld>
            <a:endParaRPr lang="en-US"/>
          </a:p>
        </p:txBody>
      </p:sp>
    </p:spTree>
    <p:extLst>
      <p:ext uri="{BB962C8B-B14F-4D97-AF65-F5344CB8AC3E}">
        <p14:creationId xmlns:p14="http://schemas.microsoft.com/office/powerpoint/2010/main" val="4133683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17</a:t>
            </a:fld>
            <a:endParaRPr lang="en-US"/>
          </a:p>
        </p:txBody>
      </p:sp>
    </p:spTree>
    <p:extLst>
      <p:ext uri="{BB962C8B-B14F-4D97-AF65-F5344CB8AC3E}">
        <p14:creationId xmlns:p14="http://schemas.microsoft.com/office/powerpoint/2010/main" val="36303463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18</a:t>
            </a:fld>
            <a:endParaRPr lang="en-US"/>
          </a:p>
        </p:txBody>
      </p:sp>
    </p:spTree>
    <p:extLst>
      <p:ext uri="{BB962C8B-B14F-4D97-AF65-F5344CB8AC3E}">
        <p14:creationId xmlns:p14="http://schemas.microsoft.com/office/powerpoint/2010/main" val="5232485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19</a:t>
            </a:fld>
            <a:endParaRPr lang="en-US"/>
          </a:p>
        </p:txBody>
      </p:sp>
    </p:spTree>
    <p:extLst>
      <p:ext uri="{BB962C8B-B14F-4D97-AF65-F5344CB8AC3E}">
        <p14:creationId xmlns:p14="http://schemas.microsoft.com/office/powerpoint/2010/main" val="31627185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2936315b20d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2936315b20d_0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Fonts: error types</a:t>
            </a:r>
          </a:p>
          <a:p>
            <a:endParaRPr lang="en-US" dirty="0"/>
          </a:p>
          <a:p>
            <a:r>
              <a:rPr lang="en-US" dirty="0"/>
              <a:t>Animation of inserts, delete, replace and swap</a:t>
            </a:r>
          </a:p>
          <a:p>
            <a:endParaRPr lang="en-US" dirty="0"/>
          </a:p>
          <a:p>
            <a:r>
              <a:rPr lang="en-US" dirty="0"/>
              <a:t>Severe, Minor</a:t>
            </a:r>
          </a:p>
        </p:txBody>
      </p:sp>
      <p:sp>
        <p:nvSpPr>
          <p:cNvPr id="4" name="Slide Number Placeholder 3"/>
          <p:cNvSpPr>
            <a:spLocks noGrp="1"/>
          </p:cNvSpPr>
          <p:nvPr>
            <p:ph type="sldNum" sz="quarter" idx="5"/>
          </p:nvPr>
        </p:nvSpPr>
        <p:spPr/>
        <p:txBody>
          <a:bodyPr/>
          <a:lstStyle/>
          <a:p>
            <a:fld id="{3130526B-4D11-5B47-ABB8-EA6BDB0149E2}" type="slidenum">
              <a:rPr lang="en-US" smtClean="0"/>
              <a:t>20</a:t>
            </a:fld>
            <a:endParaRPr lang="en-US"/>
          </a:p>
        </p:txBody>
      </p:sp>
    </p:spTree>
    <p:extLst>
      <p:ext uri="{BB962C8B-B14F-4D97-AF65-F5344CB8AC3E}">
        <p14:creationId xmlns:p14="http://schemas.microsoft.com/office/powerpoint/2010/main" val="3071101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Fonts: error types</a:t>
            </a:r>
          </a:p>
        </p:txBody>
      </p:sp>
      <p:sp>
        <p:nvSpPr>
          <p:cNvPr id="4" name="Slide Number Placeholder 3"/>
          <p:cNvSpPr>
            <a:spLocks noGrp="1"/>
          </p:cNvSpPr>
          <p:nvPr>
            <p:ph type="sldNum" sz="quarter" idx="5"/>
          </p:nvPr>
        </p:nvSpPr>
        <p:spPr/>
        <p:txBody>
          <a:bodyPr/>
          <a:lstStyle/>
          <a:p>
            <a:fld id="{3130526B-4D11-5B47-ABB8-EA6BDB0149E2}" type="slidenum">
              <a:rPr lang="en-US" smtClean="0"/>
              <a:t>21</a:t>
            </a:fld>
            <a:endParaRPr lang="en-US"/>
          </a:p>
        </p:txBody>
      </p:sp>
    </p:spTree>
    <p:extLst>
      <p:ext uri="{BB962C8B-B14F-4D97-AF65-F5344CB8AC3E}">
        <p14:creationId xmlns:p14="http://schemas.microsoft.com/office/powerpoint/2010/main" val="10515482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Put text example and scores (two slides)</a:t>
            </a:r>
          </a:p>
          <a:p>
            <a:r>
              <a:rPr lang="en-US" dirty="0"/>
              <a:t>Training and inference</a:t>
            </a:r>
          </a:p>
        </p:txBody>
      </p:sp>
      <p:sp>
        <p:nvSpPr>
          <p:cNvPr id="4" name="Slide Number Placeholder 3"/>
          <p:cNvSpPr>
            <a:spLocks noGrp="1"/>
          </p:cNvSpPr>
          <p:nvPr>
            <p:ph type="sldNum" sz="quarter" idx="5"/>
          </p:nvPr>
        </p:nvSpPr>
        <p:spPr/>
        <p:txBody>
          <a:bodyPr/>
          <a:lstStyle/>
          <a:p>
            <a:fld id="{3130526B-4D11-5B47-ABB8-EA6BDB0149E2}" type="slidenum">
              <a:rPr lang="en-US" smtClean="0"/>
              <a:t>23</a:t>
            </a:fld>
            <a:endParaRPr lang="en-US"/>
          </a:p>
        </p:txBody>
      </p:sp>
    </p:spTree>
    <p:extLst>
      <p:ext uri="{BB962C8B-B14F-4D97-AF65-F5344CB8AC3E}">
        <p14:creationId xmlns:p14="http://schemas.microsoft.com/office/powerpoint/2010/main" val="13895051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25</a:t>
            </a:fld>
            <a:endParaRPr lang="en-US"/>
          </a:p>
        </p:txBody>
      </p:sp>
    </p:spTree>
    <p:extLst>
      <p:ext uri="{BB962C8B-B14F-4D97-AF65-F5344CB8AC3E}">
        <p14:creationId xmlns:p14="http://schemas.microsoft.com/office/powerpoint/2010/main" val="6548135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26</a:t>
            </a:fld>
            <a:endParaRPr lang="en-US"/>
          </a:p>
        </p:txBody>
      </p:sp>
    </p:spTree>
    <p:extLst>
      <p:ext uri="{BB962C8B-B14F-4D97-AF65-F5344CB8AC3E}">
        <p14:creationId xmlns:p14="http://schemas.microsoft.com/office/powerpoint/2010/main" val="328322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my great pleasure to present this work at </a:t>
            </a:r>
            <a:r>
              <a:rPr lang="en-US" dirty="0" err="1"/>
              <a:t>Bytedance</a:t>
            </a:r>
            <a:r>
              <a:rPr lang="en-US" dirty="0"/>
              <a:t> So today, I not only want to discuss this new text generation evaluation metric, </a:t>
            </a:r>
            <a:r>
              <a:rPr lang="en-US" dirty="0" err="1"/>
              <a:t>SEScore</a:t>
            </a:r>
            <a:r>
              <a:rPr lang="en-US" dirty="0"/>
              <a:t>, but also I would like to have some discussions about building an ideal evaluation metric and address some research questions along this line as well. Let us get to it.</a:t>
            </a:r>
          </a:p>
        </p:txBody>
      </p:sp>
      <p:sp>
        <p:nvSpPr>
          <p:cNvPr id="4" name="Slide Number Placeholder 3"/>
          <p:cNvSpPr>
            <a:spLocks noGrp="1"/>
          </p:cNvSpPr>
          <p:nvPr>
            <p:ph type="sldNum" sz="quarter" idx="5"/>
          </p:nvPr>
        </p:nvSpPr>
        <p:spPr/>
        <p:txBody>
          <a:bodyPr/>
          <a:lstStyle/>
          <a:p>
            <a:fld id="{3130526B-4D11-5B47-ABB8-EA6BDB0149E2}" type="slidenum">
              <a:rPr lang="en-US" smtClean="0"/>
              <a:t>27</a:t>
            </a:fld>
            <a:endParaRPr lang="en-US"/>
          </a:p>
        </p:txBody>
      </p:sp>
    </p:spTree>
    <p:extLst>
      <p:ext uri="{BB962C8B-B14F-4D97-AF65-F5344CB8AC3E}">
        <p14:creationId xmlns:p14="http://schemas.microsoft.com/office/powerpoint/2010/main" val="17562514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28</a:t>
            </a:fld>
            <a:endParaRPr lang="en-US"/>
          </a:p>
        </p:txBody>
      </p:sp>
    </p:spTree>
    <p:extLst>
      <p:ext uri="{BB962C8B-B14F-4D97-AF65-F5344CB8AC3E}">
        <p14:creationId xmlns:p14="http://schemas.microsoft.com/office/powerpoint/2010/main" val="18222248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Reverse the order</a:t>
            </a:r>
          </a:p>
        </p:txBody>
      </p:sp>
      <p:sp>
        <p:nvSpPr>
          <p:cNvPr id="4" name="Slide Number Placeholder 3"/>
          <p:cNvSpPr>
            <a:spLocks noGrp="1"/>
          </p:cNvSpPr>
          <p:nvPr>
            <p:ph type="sldNum" sz="quarter" idx="5"/>
          </p:nvPr>
        </p:nvSpPr>
        <p:spPr/>
        <p:txBody>
          <a:bodyPr/>
          <a:lstStyle/>
          <a:p>
            <a:fld id="{3130526B-4D11-5B47-ABB8-EA6BDB0149E2}" type="slidenum">
              <a:rPr lang="en-US" smtClean="0"/>
              <a:t>29</a:t>
            </a:fld>
            <a:endParaRPr lang="en-US"/>
          </a:p>
        </p:txBody>
      </p:sp>
    </p:spTree>
    <p:extLst>
      <p:ext uri="{BB962C8B-B14F-4D97-AF65-F5344CB8AC3E}">
        <p14:creationId xmlns:p14="http://schemas.microsoft.com/office/powerpoint/2010/main" val="22597904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30</a:t>
            </a:fld>
            <a:endParaRPr lang="en-US"/>
          </a:p>
        </p:txBody>
      </p:sp>
    </p:spTree>
    <p:extLst>
      <p:ext uri="{BB962C8B-B14F-4D97-AF65-F5344CB8AC3E}">
        <p14:creationId xmlns:p14="http://schemas.microsoft.com/office/powerpoint/2010/main" val="691823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31</a:t>
            </a:fld>
            <a:endParaRPr lang="en-US"/>
          </a:p>
        </p:txBody>
      </p:sp>
    </p:spTree>
    <p:extLst>
      <p:ext uri="{BB962C8B-B14F-4D97-AF65-F5344CB8AC3E}">
        <p14:creationId xmlns:p14="http://schemas.microsoft.com/office/powerpoint/2010/main" val="29260781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2936315b20d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2936315b20d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32</a:t>
            </a:fld>
            <a:endParaRPr lang="en-US"/>
          </a:p>
        </p:txBody>
      </p:sp>
    </p:spTree>
    <p:extLst>
      <p:ext uri="{BB962C8B-B14F-4D97-AF65-F5344CB8AC3E}">
        <p14:creationId xmlns:p14="http://schemas.microsoft.com/office/powerpoint/2010/main" val="21173727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33</a:t>
            </a:fld>
            <a:endParaRPr lang="en-US"/>
          </a:p>
        </p:txBody>
      </p:sp>
    </p:spTree>
    <p:extLst>
      <p:ext uri="{BB962C8B-B14F-4D97-AF65-F5344CB8AC3E}">
        <p14:creationId xmlns:p14="http://schemas.microsoft.com/office/powerpoint/2010/main" val="31896580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34</a:t>
            </a:fld>
            <a:endParaRPr lang="en-US"/>
          </a:p>
        </p:txBody>
      </p:sp>
    </p:spTree>
    <p:extLst>
      <p:ext uri="{BB962C8B-B14F-4D97-AF65-F5344CB8AC3E}">
        <p14:creationId xmlns:p14="http://schemas.microsoft.com/office/powerpoint/2010/main" val="29862187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35</a:t>
            </a:fld>
            <a:endParaRPr lang="en-US"/>
          </a:p>
        </p:txBody>
      </p:sp>
    </p:spTree>
    <p:extLst>
      <p:ext uri="{BB962C8B-B14F-4D97-AF65-F5344CB8AC3E}">
        <p14:creationId xmlns:p14="http://schemas.microsoft.com/office/powerpoint/2010/main" val="418448461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36</a:t>
            </a:fld>
            <a:endParaRPr lang="en-US"/>
          </a:p>
        </p:txBody>
      </p:sp>
    </p:spTree>
    <p:extLst>
      <p:ext uri="{BB962C8B-B14F-4D97-AF65-F5344CB8AC3E}">
        <p14:creationId xmlns:p14="http://schemas.microsoft.com/office/powerpoint/2010/main" val="29445346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It is my great pleasure to present this work at </a:t>
            </a:r>
            <a:r>
              <a:rPr lang="en-US" dirty="0" err="1"/>
              <a:t>Bytedance</a:t>
            </a:r>
            <a:r>
              <a:rPr lang="en-US" dirty="0"/>
              <a:t> So today, I not only want to discuss this new text generation evaluation metric, </a:t>
            </a:r>
            <a:r>
              <a:rPr lang="en-US" dirty="0" err="1"/>
              <a:t>SEScore</a:t>
            </a:r>
            <a:r>
              <a:rPr lang="en-US" dirty="0"/>
              <a:t>, but also I would like to have some discussions about building an ideal evaluation metric and address some research questions along this line as well. Let us get to it.</a:t>
            </a:r>
          </a:p>
        </p:txBody>
      </p:sp>
      <p:sp>
        <p:nvSpPr>
          <p:cNvPr id="4" name="Slide Number Placeholder 3"/>
          <p:cNvSpPr>
            <a:spLocks noGrp="1"/>
          </p:cNvSpPr>
          <p:nvPr>
            <p:ph type="sldNum" sz="quarter" idx="5"/>
          </p:nvPr>
        </p:nvSpPr>
        <p:spPr/>
        <p:txBody>
          <a:bodyPr/>
          <a:lstStyle/>
          <a:p>
            <a:fld id="{3130526B-4D11-5B47-ABB8-EA6BDB0149E2}" type="slidenum">
              <a:rPr lang="en-US" smtClean="0"/>
              <a:t>37</a:t>
            </a:fld>
            <a:endParaRPr lang="en-US"/>
          </a:p>
        </p:txBody>
      </p:sp>
    </p:spTree>
    <p:extLst>
      <p:ext uri="{BB962C8B-B14F-4D97-AF65-F5344CB8AC3E}">
        <p14:creationId xmlns:p14="http://schemas.microsoft.com/office/powerpoint/2010/main" val="348140058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38</a:t>
            </a:fld>
            <a:endParaRPr lang="en-US"/>
          </a:p>
        </p:txBody>
      </p:sp>
    </p:spTree>
    <p:extLst>
      <p:ext uri="{BB962C8B-B14F-4D97-AF65-F5344CB8AC3E}">
        <p14:creationId xmlns:p14="http://schemas.microsoft.com/office/powerpoint/2010/main" val="17844560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39</a:t>
            </a:fld>
            <a:endParaRPr lang="en-US"/>
          </a:p>
        </p:txBody>
      </p:sp>
    </p:spTree>
    <p:extLst>
      <p:ext uri="{BB962C8B-B14F-4D97-AF65-F5344CB8AC3E}">
        <p14:creationId xmlns:p14="http://schemas.microsoft.com/office/powerpoint/2010/main" val="351529358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40</a:t>
            </a:fld>
            <a:endParaRPr lang="en-US"/>
          </a:p>
        </p:txBody>
      </p:sp>
    </p:spTree>
    <p:extLst>
      <p:ext uri="{BB962C8B-B14F-4D97-AF65-F5344CB8AC3E}">
        <p14:creationId xmlns:p14="http://schemas.microsoft.com/office/powerpoint/2010/main" val="1278190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130526B-4D11-5B47-ABB8-EA6BDB0149E2}" type="slidenum">
              <a:rPr lang="en-US" smtClean="0"/>
              <a:t>41</a:t>
            </a:fld>
            <a:endParaRPr lang="en-US"/>
          </a:p>
        </p:txBody>
      </p:sp>
    </p:spTree>
    <p:extLst>
      <p:ext uri="{BB962C8B-B14F-4D97-AF65-F5344CB8AC3E}">
        <p14:creationId xmlns:p14="http://schemas.microsoft.com/office/powerpoint/2010/main" val="42409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g293aeffce1f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6" name="Google Shape;186;g293aeffce1f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de4f72ca1_0_12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de4f72ca1_0_12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290dc3cb1fa_0_3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g290dc3cb1fa_0_330:notes"/>
          <p:cNvSpPr txBox="1">
            <a:spLocks noGrp="1"/>
          </p:cNvSpPr>
          <p:nvPr>
            <p:ph type="body" idx="1"/>
          </p:nvPr>
        </p:nvSpPr>
        <p:spPr>
          <a:xfrm>
            <a:off x="685800" y="4400551"/>
            <a:ext cx="5486400" cy="36003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8" name="Google Shape;248;g290dc3cb1fa_0_330:notes"/>
          <p:cNvSpPr txBox="1">
            <a:spLocks noGrp="1"/>
          </p:cNvSpPr>
          <p:nvPr>
            <p:ph type="sldNum" idx="12"/>
          </p:nvPr>
        </p:nvSpPr>
        <p:spPr>
          <a:xfrm>
            <a:off x="3884414" y="8684684"/>
            <a:ext cx="2971800" cy="4593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48</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28de4f72ca1_0_1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28de4f72ca1_0_1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28de4f72ca1_0_13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28de4f72ca1_0_13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29a7552a3b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29a7552a3b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8de4f72ca1_0_13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28de4f72ca1_0_13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8d0c77e11f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8d0c77e11f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936315b20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2936315b20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936315b20d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936315b20d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2936315b20d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2936315b20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290dc3cb1fa_0_1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290dc3cb1fa_0_128:notes"/>
          <p:cNvSpPr txBox="1">
            <a:spLocks noGrp="1"/>
          </p:cNvSpPr>
          <p:nvPr>
            <p:ph type="body" idx="1"/>
          </p:nvPr>
        </p:nvSpPr>
        <p:spPr>
          <a:xfrm>
            <a:off x="685800" y="4400551"/>
            <a:ext cx="5486400" cy="360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6" name="Google Shape;196;g290dc3cb1fa_0_128:notes"/>
          <p:cNvSpPr txBox="1">
            <a:spLocks noGrp="1"/>
          </p:cNvSpPr>
          <p:nvPr>
            <p:ph type="sldNum" idx="12"/>
          </p:nvPr>
        </p:nvSpPr>
        <p:spPr>
          <a:xfrm>
            <a:off x="3884414" y="8684684"/>
            <a:ext cx="2971800" cy="459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2936315b20d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2936315b20d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293aeffce1f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293aeffce1f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93aeffce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7" name="Google Shape;387;g293aeffce1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8de4f72ca1_0_1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8de4f72ca1_0_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g293aeffce1f_0_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8" name="Google Shape;408;g293aeffce1f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293aeffce1f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293aeffce1f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93aeffce1f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0" name="Google Shape;440;g293aeffce1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6"/>
        <p:cNvGrpSpPr/>
        <p:nvPr/>
      </p:nvGrpSpPr>
      <p:grpSpPr>
        <a:xfrm>
          <a:off x="0" y="0"/>
          <a:ext cx="0" cy="0"/>
          <a:chOff x="0" y="0"/>
          <a:chExt cx="0" cy="0"/>
        </a:xfrm>
      </p:grpSpPr>
      <p:sp>
        <p:nvSpPr>
          <p:cNvPr id="457" name="Google Shape;457;g28de4f72ca1_0_14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8" name="Google Shape;458;g28de4f72ca1_0_1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8de4f72ca1_0_1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8de4f72ca1_0_1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9a7552a3b0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0" name="Google Shape;480;g29a7552a3b0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A set of predefined rules</a:t>
            </a:r>
          </a:p>
          <a:p>
            <a:r>
              <a:rPr lang="en-US" dirty="0"/>
              <a:t>Advantage: fast, easy to use, can be extended to different domain</a:t>
            </a:r>
          </a:p>
          <a:p>
            <a:r>
              <a:rPr lang="en-US" dirty="0"/>
              <a:t>Exclude rule-based metrics</a:t>
            </a:r>
          </a:p>
          <a:p>
            <a:endParaRPr lang="en-US" dirty="0"/>
          </a:p>
          <a:p>
            <a:r>
              <a:rPr lang="en-US" dirty="0"/>
              <a:t>Combine rule-based into unsupervised, include existing metrics</a:t>
            </a:r>
          </a:p>
        </p:txBody>
      </p:sp>
      <p:sp>
        <p:nvSpPr>
          <p:cNvPr id="4" name="Slide Number Placeholder 3"/>
          <p:cNvSpPr>
            <a:spLocks noGrp="1"/>
          </p:cNvSpPr>
          <p:nvPr>
            <p:ph type="sldNum" sz="quarter" idx="5"/>
          </p:nvPr>
        </p:nvSpPr>
        <p:spPr/>
        <p:txBody>
          <a:bodyPr/>
          <a:lstStyle/>
          <a:p>
            <a:fld id="{3130526B-4D11-5B47-ABB8-EA6BDB0149E2}" type="slidenum">
              <a:rPr lang="en-US" smtClean="0"/>
              <a:t>6</a:t>
            </a:fld>
            <a:endParaRPr lang="en-US"/>
          </a:p>
        </p:txBody>
      </p:sp>
    </p:spTree>
    <p:extLst>
      <p:ext uri="{BB962C8B-B14F-4D97-AF65-F5344CB8AC3E}">
        <p14:creationId xmlns:p14="http://schemas.microsoft.com/office/powerpoint/2010/main" val="29094722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8de4f72ca1_0_15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8de4f72ca1_0_15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29a7552a3b0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29a7552a3b0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29a7552a3b0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29a7552a3b0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8"/>
        <p:cNvGrpSpPr/>
        <p:nvPr/>
      </p:nvGrpSpPr>
      <p:grpSpPr>
        <a:xfrm>
          <a:off x="0" y="0"/>
          <a:ext cx="0" cy="0"/>
          <a:chOff x="0" y="0"/>
          <a:chExt cx="0" cy="0"/>
        </a:xfrm>
      </p:grpSpPr>
      <p:sp>
        <p:nvSpPr>
          <p:cNvPr id="529" name="Google Shape;529;g29a7552a3b0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0" name="Google Shape;530;g29a7552a3b0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29a7552a3b0_0_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29a7552a3b0_0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28de4f72ca1_0_15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28de4f72ca1_0_1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28de4f72ca1_0_15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28de4f72ca1_0_15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Correlation, coverage, fluency, relevance, structure.</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4"/>
        <p:cNvGrpSpPr/>
        <p:nvPr/>
      </p:nvGrpSpPr>
      <p:grpSpPr>
        <a:xfrm>
          <a:off x="0" y="0"/>
          <a:ext cx="0" cy="0"/>
          <a:chOff x="0" y="0"/>
          <a:chExt cx="0" cy="0"/>
        </a:xfrm>
      </p:grpSpPr>
      <p:sp>
        <p:nvSpPr>
          <p:cNvPr id="575" name="Google Shape;575;g28de4f72ca1_0_1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6" name="Google Shape;576;g28de4f72ca1_0_1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8de4f72ca1_0_15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8de4f72ca1_0_1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8d0c77e11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8d0c77e11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2936315b20d_0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2936315b20d_0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8de4f72ca1_0_1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5" name="Google Shape;605;g28de4f72ca1_0_1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2"/>
        <p:cNvGrpSpPr/>
        <p:nvPr/>
      </p:nvGrpSpPr>
      <p:grpSpPr>
        <a:xfrm>
          <a:off x="0" y="0"/>
          <a:ext cx="0" cy="0"/>
          <a:chOff x="0" y="0"/>
          <a:chExt cx="0" cy="0"/>
        </a:xfrm>
      </p:grpSpPr>
      <p:sp>
        <p:nvSpPr>
          <p:cNvPr id="613" name="Google Shape;613;g2936315b20d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4" name="Google Shape;614;g2936315b20d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28de4f72ca1_0_15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2" name="Google Shape;622;g28de4f72ca1_0_15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Limitations for baseline metrics (knowledgeable about all relevant works)</a:t>
            </a:r>
          </a:p>
        </p:txBody>
      </p:sp>
      <p:sp>
        <p:nvSpPr>
          <p:cNvPr id="4" name="Slide Number Placeholder 3"/>
          <p:cNvSpPr>
            <a:spLocks noGrp="1"/>
          </p:cNvSpPr>
          <p:nvPr>
            <p:ph type="sldNum" sz="quarter" idx="5"/>
          </p:nvPr>
        </p:nvSpPr>
        <p:spPr/>
        <p:txBody>
          <a:bodyPr/>
          <a:lstStyle/>
          <a:p>
            <a:fld id="{3130526B-4D11-5B47-ABB8-EA6BDB0149E2}" type="slidenum">
              <a:rPr lang="en-US" smtClean="0"/>
              <a:t>8</a:t>
            </a:fld>
            <a:endParaRPr lang="en-US"/>
          </a:p>
        </p:txBody>
      </p:sp>
    </p:spTree>
    <p:extLst>
      <p:ext uri="{BB962C8B-B14F-4D97-AF65-F5344CB8AC3E}">
        <p14:creationId xmlns:p14="http://schemas.microsoft.com/office/powerpoint/2010/main" val="31697606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Two fonts</a:t>
            </a:r>
          </a:p>
        </p:txBody>
      </p:sp>
      <p:sp>
        <p:nvSpPr>
          <p:cNvPr id="4" name="Slide Number Placeholder 3"/>
          <p:cNvSpPr>
            <a:spLocks noGrp="1"/>
          </p:cNvSpPr>
          <p:nvPr>
            <p:ph type="sldNum" sz="quarter" idx="5"/>
          </p:nvPr>
        </p:nvSpPr>
        <p:spPr/>
        <p:txBody>
          <a:bodyPr/>
          <a:lstStyle/>
          <a:p>
            <a:fld id="{3130526B-4D11-5B47-ABB8-EA6BDB0149E2}" type="slidenum">
              <a:rPr lang="en-US" smtClean="0"/>
              <a:t>9</a:t>
            </a:fld>
            <a:endParaRPr lang="en-US"/>
          </a:p>
        </p:txBody>
      </p:sp>
    </p:spTree>
    <p:extLst>
      <p:ext uri="{BB962C8B-B14F-4D97-AF65-F5344CB8AC3E}">
        <p14:creationId xmlns:p14="http://schemas.microsoft.com/office/powerpoint/2010/main" val="13036355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dk2"/>
        </a:solidFill>
        <a:effectLst/>
      </p:bgPr>
    </p:bg>
    <p:spTree>
      <p:nvGrpSpPr>
        <p:cNvPr id="1" name="Shape 56"/>
        <p:cNvGrpSpPr/>
        <p:nvPr/>
      </p:nvGrpSpPr>
      <p:grpSpPr>
        <a:xfrm>
          <a:off x="0" y="0"/>
          <a:ext cx="0" cy="0"/>
          <a:chOff x="0" y="0"/>
          <a:chExt cx="0" cy="0"/>
        </a:xfrm>
      </p:grpSpPr>
      <p:sp>
        <p:nvSpPr>
          <p:cNvPr id="57" name="Google Shape;57;p14"/>
          <p:cNvSpPr/>
          <p:nvPr/>
        </p:nvSpPr>
        <p:spPr>
          <a:xfrm>
            <a:off x="0" y="4218710"/>
            <a:ext cx="9144000" cy="924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59" name="Google Shape;59;p14"/>
          <p:cNvSpPr txBox="1"/>
          <p:nvPr/>
        </p:nvSpPr>
        <p:spPr>
          <a:xfrm>
            <a:off x="317809" y="865722"/>
            <a:ext cx="8452200" cy="519000"/>
          </a:xfrm>
          <a:prstGeom prst="rect">
            <a:avLst/>
          </a:prstGeom>
          <a:noFill/>
          <a:ln>
            <a:noFill/>
          </a:ln>
        </p:spPr>
        <p:txBody>
          <a:bodyPr spcFirstLastPara="1" wrap="square" lIns="68575" tIns="34275" rIns="68575" bIns="34275" anchor="b" anchorCtr="0">
            <a:noAutofit/>
          </a:bodyPr>
          <a:lstStyle/>
          <a:p>
            <a:pPr marL="0" lvl="0" indent="0" algn="l" rtl="0">
              <a:lnSpc>
                <a:spcPct val="90000"/>
              </a:lnSpc>
              <a:spcBef>
                <a:spcPts val="0"/>
              </a:spcBef>
              <a:spcAft>
                <a:spcPts val="0"/>
              </a:spcAft>
              <a:buNone/>
            </a:pPr>
            <a:endParaRPr sz="2700" b="1">
              <a:solidFill>
                <a:srgbClr val="FFFFFF"/>
              </a:solidFill>
              <a:latin typeface="Century Gothic"/>
              <a:ea typeface="Century Gothic"/>
              <a:cs typeface="Century Gothic"/>
              <a:sym typeface="Century Gothic"/>
            </a:endParaRPr>
          </a:p>
        </p:txBody>
      </p:sp>
      <p:sp>
        <p:nvSpPr>
          <p:cNvPr id="60" name="Google Shape;60;p14"/>
          <p:cNvSpPr txBox="1"/>
          <p:nvPr/>
        </p:nvSpPr>
        <p:spPr>
          <a:xfrm>
            <a:off x="394000" y="1358494"/>
            <a:ext cx="8452200" cy="2955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800"/>
              </a:spcBef>
              <a:spcAft>
                <a:spcPts val="0"/>
              </a:spcAft>
              <a:buNone/>
            </a:pPr>
            <a:endParaRPr sz="2100">
              <a:solidFill>
                <a:srgbClr val="FFFFFF"/>
              </a:solidFill>
              <a:latin typeface="Century Gothic"/>
              <a:ea typeface="Century Gothic"/>
              <a:cs typeface="Century Gothic"/>
              <a:sym typeface="Century Gothic"/>
            </a:endParaRPr>
          </a:p>
        </p:txBody>
      </p:sp>
      <p:sp>
        <p:nvSpPr>
          <p:cNvPr id="61" name="Google Shape;61;p14"/>
          <p:cNvSpPr txBox="1">
            <a:spLocks noGrp="1"/>
          </p:cNvSpPr>
          <p:nvPr>
            <p:ph type="title"/>
          </p:nvPr>
        </p:nvSpPr>
        <p:spPr>
          <a:xfrm>
            <a:off x="394000" y="86572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 name="Google Shape;62;p14"/>
          <p:cNvSpPr txBox="1">
            <a:spLocks noGrp="1"/>
          </p:cNvSpPr>
          <p:nvPr>
            <p:ph type="subTitle" idx="1"/>
          </p:nvPr>
        </p:nvSpPr>
        <p:spPr>
          <a:xfrm>
            <a:off x="439100" y="120615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sz="2100">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63" name="Google Shape;63;p1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3132">
          <p15:clr>
            <a:srgbClr val="FBAE40"/>
          </p15:clr>
        </p15:guide>
        <p15:guide id="2" pos="288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Header Navy" type="secHead">
  <p:cSld name="SECTION_HEADER">
    <p:bg>
      <p:bgPr>
        <a:solidFill>
          <a:schemeClr val="dk2"/>
        </a:solidFill>
        <a:effectLst/>
      </p:bgPr>
    </p:bg>
    <p:spTree>
      <p:nvGrpSpPr>
        <p:cNvPr id="1" name="Shape 113"/>
        <p:cNvGrpSpPr/>
        <p:nvPr/>
      </p:nvGrpSpPr>
      <p:grpSpPr>
        <a:xfrm>
          <a:off x="0" y="0"/>
          <a:ext cx="0" cy="0"/>
          <a:chOff x="0" y="0"/>
          <a:chExt cx="0" cy="0"/>
        </a:xfrm>
      </p:grpSpPr>
      <p:sp>
        <p:nvSpPr>
          <p:cNvPr id="114" name="Google Shape;114;p23"/>
          <p:cNvSpPr/>
          <p:nvPr/>
        </p:nvSpPr>
        <p:spPr>
          <a:xfrm>
            <a:off x="0" y="4218710"/>
            <a:ext cx="9144000" cy="924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15" name="Google Shape;115;p23"/>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3"/>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17" name="Google Shape;117;p2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2484">
          <p15:clr>
            <a:srgbClr val="FBAE40"/>
          </p15:clr>
        </p15:guide>
        <p15:guide id="2" pos="288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Section Header Moss">
  <p:cSld name="Section Header Moss">
    <p:bg>
      <p:bgPr>
        <a:solidFill>
          <a:schemeClr val="accent2"/>
        </a:solidFill>
        <a:effectLst/>
      </p:bgPr>
    </p:bg>
    <p:spTree>
      <p:nvGrpSpPr>
        <p:cNvPr id="1" name="Shape 118"/>
        <p:cNvGrpSpPr/>
        <p:nvPr/>
      </p:nvGrpSpPr>
      <p:grpSpPr>
        <a:xfrm>
          <a:off x="0" y="0"/>
          <a:ext cx="0" cy="0"/>
          <a:chOff x="0" y="0"/>
          <a:chExt cx="0" cy="0"/>
        </a:xfrm>
      </p:grpSpPr>
      <p:sp>
        <p:nvSpPr>
          <p:cNvPr id="119" name="Google Shape;119;p24"/>
          <p:cNvSpPr/>
          <p:nvPr/>
        </p:nvSpPr>
        <p:spPr>
          <a:xfrm>
            <a:off x="0" y="4218710"/>
            <a:ext cx="9144000" cy="924600"/>
          </a:xfrm>
          <a:prstGeom prst="rect">
            <a:avLst/>
          </a:prstGeom>
          <a:solidFill>
            <a:schemeClr val="accen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0" name="Google Shape;120;p24"/>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1" name="Google Shape;121;p24"/>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22" name="Google Shape;122;p2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Sea Green">
  <p:cSld name="Section Header Sea Green">
    <p:bg>
      <p:bgPr>
        <a:solidFill>
          <a:schemeClr val="accent3"/>
        </a:solidFill>
        <a:effectLst/>
      </p:bgPr>
    </p:bg>
    <p:spTree>
      <p:nvGrpSpPr>
        <p:cNvPr id="1" name="Shape 123"/>
        <p:cNvGrpSpPr/>
        <p:nvPr/>
      </p:nvGrpSpPr>
      <p:grpSpPr>
        <a:xfrm>
          <a:off x="0" y="0"/>
          <a:ext cx="0" cy="0"/>
          <a:chOff x="0" y="0"/>
          <a:chExt cx="0" cy="0"/>
        </a:xfrm>
      </p:grpSpPr>
      <p:sp>
        <p:nvSpPr>
          <p:cNvPr id="124" name="Google Shape;124;p25"/>
          <p:cNvSpPr/>
          <p:nvPr/>
        </p:nvSpPr>
        <p:spPr>
          <a:xfrm>
            <a:off x="0" y="4218710"/>
            <a:ext cx="9144000" cy="924600"/>
          </a:xfrm>
          <a:prstGeom prst="rect">
            <a:avLst/>
          </a:prstGeom>
          <a:solidFill>
            <a:schemeClr val="accent3"/>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25" name="Google Shape;125;p25"/>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26" name="Google Shape;126;p25"/>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27" name="Google Shape;127;p2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Coral">
  <p:cSld name="Section Header Coral">
    <p:bg>
      <p:bgPr>
        <a:solidFill>
          <a:schemeClr val="accent4"/>
        </a:solidFill>
        <a:effectLst/>
      </p:bgPr>
    </p:bg>
    <p:spTree>
      <p:nvGrpSpPr>
        <p:cNvPr id="1" name="Shape 128"/>
        <p:cNvGrpSpPr/>
        <p:nvPr/>
      </p:nvGrpSpPr>
      <p:grpSpPr>
        <a:xfrm>
          <a:off x="0" y="0"/>
          <a:ext cx="0" cy="0"/>
          <a:chOff x="0" y="0"/>
          <a:chExt cx="0" cy="0"/>
        </a:xfrm>
      </p:grpSpPr>
      <p:sp>
        <p:nvSpPr>
          <p:cNvPr id="129" name="Google Shape;129;p26"/>
          <p:cNvSpPr/>
          <p:nvPr/>
        </p:nvSpPr>
        <p:spPr>
          <a:xfrm>
            <a:off x="0" y="4218710"/>
            <a:ext cx="9144000" cy="924600"/>
          </a:xfrm>
          <a:prstGeom prst="rect">
            <a:avLst/>
          </a:prstGeom>
          <a:solidFill>
            <a:schemeClr val="accent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30" name="Google Shape;130;p26"/>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1" name="Google Shape;131;p26"/>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32" name="Google Shape;132;p2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Gold">
  <p:cSld name="Section Header Gold">
    <p:bg>
      <p:bgPr>
        <a:solidFill>
          <a:schemeClr val="lt2"/>
        </a:solidFill>
        <a:effectLst/>
      </p:bgPr>
    </p:bg>
    <p:spTree>
      <p:nvGrpSpPr>
        <p:cNvPr id="1" name="Shape 133"/>
        <p:cNvGrpSpPr/>
        <p:nvPr/>
      </p:nvGrpSpPr>
      <p:grpSpPr>
        <a:xfrm>
          <a:off x="0" y="0"/>
          <a:ext cx="0" cy="0"/>
          <a:chOff x="0" y="0"/>
          <a:chExt cx="0" cy="0"/>
        </a:xfrm>
      </p:grpSpPr>
      <p:sp>
        <p:nvSpPr>
          <p:cNvPr id="134" name="Google Shape;134;p27"/>
          <p:cNvSpPr/>
          <p:nvPr/>
        </p:nvSpPr>
        <p:spPr>
          <a:xfrm>
            <a:off x="0" y="4218710"/>
            <a:ext cx="9144000" cy="924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35" name="Google Shape;135;p27"/>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36" name="Google Shape;136;p27"/>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chemeClr val="dk2"/>
                </a:solidFill>
              </a:defRPr>
            </a:lvl1pPr>
            <a:lvl2pPr lvl="1" rtl="0">
              <a:spcBef>
                <a:spcPts val="750"/>
              </a:spcBef>
              <a:spcAft>
                <a:spcPts val="0"/>
              </a:spcAft>
              <a:buNone/>
              <a:defRPr>
                <a:solidFill>
                  <a:schemeClr val="dk2"/>
                </a:solidFill>
              </a:defRPr>
            </a:lvl2pPr>
            <a:lvl3pPr lvl="2" rtl="0">
              <a:spcBef>
                <a:spcPts val="750"/>
              </a:spcBef>
              <a:spcAft>
                <a:spcPts val="0"/>
              </a:spcAft>
              <a:buNone/>
              <a:defRPr>
                <a:solidFill>
                  <a:schemeClr val="dk2"/>
                </a:solidFill>
              </a:defRPr>
            </a:lvl3pPr>
            <a:lvl4pPr lvl="3" rtl="0">
              <a:spcBef>
                <a:spcPts val="750"/>
              </a:spcBef>
              <a:spcAft>
                <a:spcPts val="0"/>
              </a:spcAft>
              <a:buNone/>
              <a:defRPr>
                <a:solidFill>
                  <a:schemeClr val="dk2"/>
                </a:solidFill>
              </a:defRPr>
            </a:lvl4pPr>
            <a:lvl5pPr lvl="4" rtl="0">
              <a:spcBef>
                <a:spcPts val="750"/>
              </a:spcBef>
              <a:spcAft>
                <a:spcPts val="0"/>
              </a:spcAft>
              <a:buNone/>
              <a:defRPr>
                <a:solidFill>
                  <a:schemeClr val="dk2"/>
                </a:solidFill>
              </a:defRPr>
            </a:lvl5pPr>
            <a:lvl6pPr lvl="5" rtl="0">
              <a:spcBef>
                <a:spcPts val="750"/>
              </a:spcBef>
              <a:spcAft>
                <a:spcPts val="0"/>
              </a:spcAft>
              <a:buNone/>
              <a:defRPr>
                <a:solidFill>
                  <a:schemeClr val="dk2"/>
                </a:solidFill>
              </a:defRPr>
            </a:lvl6pPr>
            <a:lvl7pPr lvl="6" rtl="0">
              <a:spcBef>
                <a:spcPts val="750"/>
              </a:spcBef>
              <a:spcAft>
                <a:spcPts val="0"/>
              </a:spcAft>
              <a:buNone/>
              <a:defRPr>
                <a:solidFill>
                  <a:schemeClr val="dk2"/>
                </a:solidFill>
              </a:defRPr>
            </a:lvl7pPr>
            <a:lvl8pPr lvl="7" rtl="0">
              <a:spcBef>
                <a:spcPts val="750"/>
              </a:spcBef>
              <a:spcAft>
                <a:spcPts val="0"/>
              </a:spcAft>
              <a:buNone/>
              <a:defRPr>
                <a:solidFill>
                  <a:schemeClr val="dk2"/>
                </a:solidFill>
              </a:defRPr>
            </a:lvl8pPr>
            <a:lvl9pPr lvl="8" rtl="0">
              <a:spcBef>
                <a:spcPts val="750"/>
              </a:spcBef>
              <a:spcAft>
                <a:spcPts val="0"/>
              </a:spcAft>
              <a:buNone/>
              <a:defRPr>
                <a:solidFill>
                  <a:schemeClr val="dk2"/>
                </a:solidFill>
              </a:defRPr>
            </a:lvl9pPr>
          </a:lstStyle>
          <a:p>
            <a:endParaRPr/>
          </a:p>
        </p:txBody>
      </p:sp>
      <p:sp>
        <p:nvSpPr>
          <p:cNvPr id="137" name="Google Shape;137;p2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s with Titles">
  <p:cSld name="Two Columns with Titles">
    <p:spTree>
      <p:nvGrpSpPr>
        <p:cNvPr id="1" name="Shape 138"/>
        <p:cNvGrpSpPr/>
        <p:nvPr/>
      </p:nvGrpSpPr>
      <p:grpSpPr>
        <a:xfrm>
          <a:off x="0" y="0"/>
          <a:ext cx="0" cy="0"/>
          <a:chOff x="0" y="0"/>
          <a:chExt cx="0" cy="0"/>
        </a:xfrm>
      </p:grpSpPr>
      <p:sp>
        <p:nvSpPr>
          <p:cNvPr id="139" name="Google Shape;139;p28"/>
          <p:cNvSpPr txBox="1">
            <a:spLocks noGrp="1"/>
          </p:cNvSpPr>
          <p:nvPr>
            <p:ph type="body" idx="1"/>
          </p:nvPr>
        </p:nvSpPr>
        <p:spPr>
          <a:xfrm>
            <a:off x="571501" y="1260872"/>
            <a:ext cx="39276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SzPts val="1500"/>
              <a:buNone/>
              <a:defRPr sz="1500" b="1">
                <a:solidFill>
                  <a:schemeClr val="accent1"/>
                </a:solidFill>
              </a:defRPr>
            </a:lvl1pPr>
            <a:lvl2pPr marL="914400" lvl="1" indent="-228600" algn="l" rtl="0">
              <a:lnSpc>
                <a:spcPct val="90000"/>
              </a:lnSpc>
              <a:spcBef>
                <a:spcPts val="400"/>
              </a:spcBef>
              <a:spcAft>
                <a:spcPts val="0"/>
              </a:spcAft>
              <a:buSzPts val="1500"/>
              <a:buNone/>
              <a:defRPr sz="1500" b="1"/>
            </a:lvl2pPr>
            <a:lvl3pPr marL="1371600" lvl="2" indent="-228600" algn="l" rtl="0">
              <a:lnSpc>
                <a:spcPct val="90000"/>
              </a:lnSpc>
              <a:spcBef>
                <a:spcPts val="400"/>
              </a:spcBef>
              <a:spcAft>
                <a:spcPts val="0"/>
              </a:spcAft>
              <a:buSzPts val="1400"/>
              <a:buNone/>
              <a:defRPr sz="1400" b="1"/>
            </a:lvl3pPr>
            <a:lvl4pPr marL="1828800" lvl="3" indent="-228600" algn="l" rtl="0">
              <a:lnSpc>
                <a:spcPct val="90000"/>
              </a:lnSpc>
              <a:spcBef>
                <a:spcPts val="400"/>
              </a:spcBef>
              <a:spcAft>
                <a:spcPts val="0"/>
              </a:spcAft>
              <a:buSzPts val="1200"/>
              <a:buNone/>
              <a:defRPr sz="1200" b="1"/>
            </a:lvl4pPr>
            <a:lvl5pPr marL="2286000" lvl="4" indent="-228600" algn="l" rtl="0">
              <a:lnSpc>
                <a:spcPct val="90000"/>
              </a:lnSpc>
              <a:spcBef>
                <a:spcPts val="400"/>
              </a:spcBef>
              <a:spcAft>
                <a:spcPts val="0"/>
              </a:spcAft>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40" name="Google Shape;140;p28"/>
          <p:cNvSpPr txBox="1">
            <a:spLocks noGrp="1"/>
          </p:cNvSpPr>
          <p:nvPr>
            <p:ph type="body" idx="2"/>
          </p:nvPr>
        </p:nvSpPr>
        <p:spPr>
          <a:xfrm>
            <a:off x="571501" y="1878806"/>
            <a:ext cx="3927600" cy="2763300"/>
          </a:xfrm>
          <a:prstGeom prst="rect">
            <a:avLst/>
          </a:prstGeom>
          <a:noFill/>
          <a:ln>
            <a:noFill/>
          </a:ln>
        </p:spPr>
        <p:txBody>
          <a:bodyPr spcFirstLastPara="1" wrap="square" lIns="68575" tIns="34275" rIns="68575" bIns="34275" anchor="t" anchorCtr="0">
            <a:normAutofit/>
          </a:bodyPr>
          <a:lstStyle>
            <a:lvl1pPr marL="457200" lvl="0" indent="-323850" algn="l" rtl="0">
              <a:lnSpc>
                <a:spcPct val="90000"/>
              </a:lnSpc>
              <a:spcBef>
                <a:spcPts val="800"/>
              </a:spcBef>
              <a:spcAft>
                <a:spcPts val="0"/>
              </a:spcAft>
              <a:buSzPts val="1500"/>
              <a:buChar char="•"/>
              <a:defRPr sz="1500"/>
            </a:lvl1pPr>
            <a:lvl2pPr marL="914400" lvl="1" indent="-304800" algn="l" rtl="0">
              <a:lnSpc>
                <a:spcPct val="90000"/>
              </a:lnSpc>
              <a:spcBef>
                <a:spcPts val="400"/>
              </a:spcBef>
              <a:spcAft>
                <a:spcPts val="0"/>
              </a:spcAft>
              <a:buSzPts val="1200"/>
              <a:buChar char="•"/>
              <a:defRPr sz="1200"/>
            </a:lvl2pPr>
            <a:lvl3pPr marL="1371600" lvl="2" indent="-298450" algn="l" rtl="0">
              <a:lnSpc>
                <a:spcPct val="90000"/>
              </a:lnSpc>
              <a:spcBef>
                <a:spcPts val="400"/>
              </a:spcBef>
              <a:spcAft>
                <a:spcPts val="0"/>
              </a:spcAft>
              <a:buSzPts val="1100"/>
              <a:buChar char="•"/>
              <a:defRPr sz="1100"/>
            </a:lvl3pPr>
            <a:lvl4pPr marL="1828800" lvl="3" indent="-285750" algn="l" rtl="0">
              <a:lnSpc>
                <a:spcPct val="90000"/>
              </a:lnSpc>
              <a:spcBef>
                <a:spcPts val="400"/>
              </a:spcBef>
              <a:spcAft>
                <a:spcPts val="0"/>
              </a:spcAft>
              <a:buSzPts val="900"/>
              <a:buChar char="•"/>
              <a:defRPr sz="900"/>
            </a:lvl4pPr>
            <a:lvl5pPr marL="2286000" lvl="4" indent="-285750" algn="l" rtl="0">
              <a:lnSpc>
                <a:spcPct val="90000"/>
              </a:lnSpc>
              <a:spcBef>
                <a:spcPts val="400"/>
              </a:spcBef>
              <a:spcAft>
                <a:spcPts val="0"/>
              </a:spcAft>
              <a:buSzPts val="900"/>
              <a:buChar char="•"/>
              <a:defRPr sz="9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1" name="Google Shape;141;p28"/>
          <p:cNvSpPr txBox="1">
            <a:spLocks noGrp="1"/>
          </p:cNvSpPr>
          <p:nvPr>
            <p:ph type="body" idx="3"/>
          </p:nvPr>
        </p:nvSpPr>
        <p:spPr>
          <a:xfrm>
            <a:off x="4629150" y="1260872"/>
            <a:ext cx="3938100" cy="618000"/>
          </a:xfrm>
          <a:prstGeom prst="rect">
            <a:avLst/>
          </a:prstGeom>
          <a:noFill/>
          <a:ln>
            <a:noFill/>
          </a:ln>
        </p:spPr>
        <p:txBody>
          <a:bodyPr spcFirstLastPara="1" wrap="square" lIns="68575" tIns="34275" rIns="68575" bIns="34275" anchor="b" anchorCtr="0">
            <a:normAutofit/>
          </a:bodyPr>
          <a:lstStyle>
            <a:lvl1pPr marL="457200" lvl="0" indent="-228600" algn="l" rtl="0">
              <a:lnSpc>
                <a:spcPct val="90000"/>
              </a:lnSpc>
              <a:spcBef>
                <a:spcPts val="800"/>
              </a:spcBef>
              <a:spcAft>
                <a:spcPts val="0"/>
              </a:spcAft>
              <a:buSzPts val="1500"/>
              <a:buNone/>
              <a:defRPr sz="1500" b="1">
                <a:solidFill>
                  <a:schemeClr val="accent1"/>
                </a:solidFill>
              </a:defRPr>
            </a:lvl1pPr>
            <a:lvl2pPr marL="914400" lvl="1" indent="-228600" algn="l" rtl="0">
              <a:lnSpc>
                <a:spcPct val="90000"/>
              </a:lnSpc>
              <a:spcBef>
                <a:spcPts val="400"/>
              </a:spcBef>
              <a:spcAft>
                <a:spcPts val="0"/>
              </a:spcAft>
              <a:buSzPts val="1500"/>
              <a:buNone/>
              <a:defRPr sz="1500" b="1"/>
            </a:lvl2pPr>
            <a:lvl3pPr marL="1371600" lvl="2" indent="-228600" algn="l" rtl="0">
              <a:lnSpc>
                <a:spcPct val="90000"/>
              </a:lnSpc>
              <a:spcBef>
                <a:spcPts val="400"/>
              </a:spcBef>
              <a:spcAft>
                <a:spcPts val="0"/>
              </a:spcAft>
              <a:buSzPts val="1400"/>
              <a:buNone/>
              <a:defRPr sz="1400" b="1"/>
            </a:lvl3pPr>
            <a:lvl4pPr marL="1828800" lvl="3" indent="-228600" algn="l" rtl="0">
              <a:lnSpc>
                <a:spcPct val="90000"/>
              </a:lnSpc>
              <a:spcBef>
                <a:spcPts val="400"/>
              </a:spcBef>
              <a:spcAft>
                <a:spcPts val="0"/>
              </a:spcAft>
              <a:buSzPts val="1200"/>
              <a:buNone/>
              <a:defRPr sz="1200" b="1"/>
            </a:lvl4pPr>
            <a:lvl5pPr marL="2286000" lvl="4" indent="-228600" algn="l" rtl="0">
              <a:lnSpc>
                <a:spcPct val="90000"/>
              </a:lnSpc>
              <a:spcBef>
                <a:spcPts val="400"/>
              </a:spcBef>
              <a:spcAft>
                <a:spcPts val="0"/>
              </a:spcAft>
              <a:buSzPts val="1200"/>
              <a:buNone/>
              <a:defRPr sz="1200" b="1"/>
            </a:lvl5pPr>
            <a:lvl6pPr marL="2743200" lvl="5" indent="-228600" algn="l" rtl="0">
              <a:lnSpc>
                <a:spcPct val="90000"/>
              </a:lnSpc>
              <a:spcBef>
                <a:spcPts val="400"/>
              </a:spcBef>
              <a:spcAft>
                <a:spcPts val="0"/>
              </a:spcAft>
              <a:buClr>
                <a:schemeClr val="dk1"/>
              </a:buClr>
              <a:buSzPts val="1200"/>
              <a:buNone/>
              <a:defRPr sz="1200" b="1"/>
            </a:lvl6pPr>
            <a:lvl7pPr marL="3200400" lvl="6" indent="-228600" algn="l" rtl="0">
              <a:lnSpc>
                <a:spcPct val="90000"/>
              </a:lnSpc>
              <a:spcBef>
                <a:spcPts val="400"/>
              </a:spcBef>
              <a:spcAft>
                <a:spcPts val="0"/>
              </a:spcAft>
              <a:buClr>
                <a:schemeClr val="dk1"/>
              </a:buClr>
              <a:buSzPts val="1200"/>
              <a:buNone/>
              <a:defRPr sz="1200" b="1"/>
            </a:lvl7pPr>
            <a:lvl8pPr marL="3657600" lvl="7" indent="-228600" algn="l" rtl="0">
              <a:lnSpc>
                <a:spcPct val="90000"/>
              </a:lnSpc>
              <a:spcBef>
                <a:spcPts val="400"/>
              </a:spcBef>
              <a:spcAft>
                <a:spcPts val="0"/>
              </a:spcAft>
              <a:buClr>
                <a:schemeClr val="dk1"/>
              </a:buClr>
              <a:buSzPts val="1200"/>
              <a:buNone/>
              <a:defRPr sz="1200" b="1"/>
            </a:lvl8pPr>
            <a:lvl9pPr marL="4114800" lvl="8" indent="-228600" algn="l" rtl="0">
              <a:lnSpc>
                <a:spcPct val="90000"/>
              </a:lnSpc>
              <a:spcBef>
                <a:spcPts val="400"/>
              </a:spcBef>
              <a:spcAft>
                <a:spcPts val="0"/>
              </a:spcAft>
              <a:buClr>
                <a:schemeClr val="dk1"/>
              </a:buClr>
              <a:buSzPts val="1200"/>
              <a:buNone/>
              <a:defRPr sz="1200" b="1"/>
            </a:lvl9pPr>
          </a:lstStyle>
          <a:p>
            <a:endParaRPr/>
          </a:p>
        </p:txBody>
      </p:sp>
      <p:sp>
        <p:nvSpPr>
          <p:cNvPr id="142" name="Google Shape;142;p28"/>
          <p:cNvSpPr txBox="1">
            <a:spLocks noGrp="1"/>
          </p:cNvSpPr>
          <p:nvPr>
            <p:ph type="body" idx="4"/>
          </p:nvPr>
        </p:nvSpPr>
        <p:spPr>
          <a:xfrm>
            <a:off x="4629150" y="1878806"/>
            <a:ext cx="3938100" cy="2763300"/>
          </a:xfrm>
          <a:prstGeom prst="rect">
            <a:avLst/>
          </a:prstGeom>
          <a:noFill/>
          <a:ln>
            <a:noFill/>
          </a:ln>
        </p:spPr>
        <p:txBody>
          <a:bodyPr spcFirstLastPara="1" wrap="square" lIns="68575" tIns="34275" rIns="68575" bIns="34275" anchor="t" anchorCtr="0">
            <a:normAutofit/>
          </a:bodyPr>
          <a:lstStyle>
            <a:lvl1pPr marL="457200" lvl="0" indent="-323850" algn="l" rtl="0">
              <a:lnSpc>
                <a:spcPct val="90000"/>
              </a:lnSpc>
              <a:spcBef>
                <a:spcPts val="800"/>
              </a:spcBef>
              <a:spcAft>
                <a:spcPts val="0"/>
              </a:spcAft>
              <a:buSzPts val="1500"/>
              <a:buChar char="•"/>
              <a:defRPr sz="1500"/>
            </a:lvl1pPr>
            <a:lvl2pPr marL="914400" lvl="1" indent="-304800" algn="l" rtl="0">
              <a:lnSpc>
                <a:spcPct val="90000"/>
              </a:lnSpc>
              <a:spcBef>
                <a:spcPts val="400"/>
              </a:spcBef>
              <a:spcAft>
                <a:spcPts val="0"/>
              </a:spcAft>
              <a:buSzPts val="1200"/>
              <a:buChar char="•"/>
              <a:defRPr sz="1200"/>
            </a:lvl2pPr>
            <a:lvl3pPr marL="1371600" lvl="2" indent="-298450" algn="l" rtl="0">
              <a:lnSpc>
                <a:spcPct val="90000"/>
              </a:lnSpc>
              <a:spcBef>
                <a:spcPts val="400"/>
              </a:spcBef>
              <a:spcAft>
                <a:spcPts val="0"/>
              </a:spcAft>
              <a:buSzPts val="1100"/>
              <a:buChar char="•"/>
              <a:defRPr sz="1100"/>
            </a:lvl3pPr>
            <a:lvl4pPr marL="1828800" lvl="3" indent="-285750" algn="l" rtl="0">
              <a:lnSpc>
                <a:spcPct val="90000"/>
              </a:lnSpc>
              <a:spcBef>
                <a:spcPts val="400"/>
              </a:spcBef>
              <a:spcAft>
                <a:spcPts val="0"/>
              </a:spcAft>
              <a:buSzPts val="900"/>
              <a:buChar char="•"/>
              <a:defRPr sz="900"/>
            </a:lvl4pPr>
            <a:lvl5pPr marL="2286000" lvl="4" indent="-285750" algn="l" rtl="0">
              <a:lnSpc>
                <a:spcPct val="90000"/>
              </a:lnSpc>
              <a:spcBef>
                <a:spcPts val="400"/>
              </a:spcBef>
              <a:spcAft>
                <a:spcPts val="0"/>
              </a:spcAft>
              <a:buSzPts val="900"/>
              <a:buChar char="•"/>
              <a:defRPr sz="900"/>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43" name="Google Shape;143;p28"/>
          <p:cNvSpPr txBox="1">
            <a:spLocks noGrp="1"/>
          </p:cNvSpPr>
          <p:nvPr>
            <p:ph type="title"/>
          </p:nvPr>
        </p:nvSpPr>
        <p:spPr>
          <a:xfrm>
            <a:off x="394853" y="273844"/>
            <a:ext cx="8354400" cy="4443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dk2"/>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4" name="Google Shape;144;p28"/>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accen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Content">
  <p:cSld name="OBJECT_1">
    <p:spTree>
      <p:nvGrpSpPr>
        <p:cNvPr id="1" name="Shape 145"/>
        <p:cNvGrpSpPr/>
        <p:nvPr/>
      </p:nvGrpSpPr>
      <p:grpSpPr>
        <a:xfrm>
          <a:off x="0" y="0"/>
          <a:ext cx="0" cy="0"/>
          <a:chOff x="0" y="0"/>
          <a:chExt cx="0" cy="0"/>
        </a:xfrm>
      </p:grpSpPr>
      <p:sp>
        <p:nvSpPr>
          <p:cNvPr id="146" name="Google Shape;146;p29"/>
          <p:cNvSpPr txBox="1">
            <a:spLocks noGrp="1"/>
          </p:cNvSpPr>
          <p:nvPr>
            <p:ph type="title"/>
          </p:nvPr>
        </p:nvSpPr>
        <p:spPr>
          <a:xfrm>
            <a:off x="453908" y="251078"/>
            <a:ext cx="3392400" cy="4305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100"/>
              <a:buNone/>
              <a:defRPr sz="2700" b="1" i="0">
                <a:solidFill>
                  <a:srgbClr val="003660"/>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7" name="Google Shape;147;p29"/>
          <p:cNvSpPr txBox="1">
            <a:spLocks noGrp="1"/>
          </p:cNvSpPr>
          <p:nvPr>
            <p:ph type="body" idx="1"/>
          </p:nvPr>
        </p:nvSpPr>
        <p:spPr>
          <a:xfrm>
            <a:off x="2431491" y="2014020"/>
            <a:ext cx="3890100" cy="1122600"/>
          </a:xfrm>
          <a:prstGeom prst="rect">
            <a:avLst/>
          </a:prstGeom>
          <a:noFill/>
          <a:ln>
            <a:noFill/>
          </a:ln>
        </p:spPr>
        <p:txBody>
          <a:bodyPr spcFirstLastPara="1" wrap="square" lIns="0" tIns="0" rIns="0" bIns="0" anchor="t" anchorCtr="0">
            <a:spAutoFit/>
          </a:bodyPr>
          <a:lstStyle>
            <a:lvl1pPr marL="457200" lvl="0" indent="-228600" algn="l" rtl="0">
              <a:lnSpc>
                <a:spcPct val="100000"/>
              </a:lnSpc>
              <a:spcBef>
                <a:spcPts val="0"/>
              </a:spcBef>
              <a:spcAft>
                <a:spcPts val="0"/>
              </a:spcAft>
              <a:buSzPts val="1100"/>
              <a:buNone/>
              <a:defRPr b="0" i="0">
                <a:solidFill>
                  <a:schemeClr val="dk1"/>
                </a:solidFill>
              </a:defRPr>
            </a:lvl1pPr>
            <a:lvl2pPr marL="914400" lvl="1" indent="-228600" algn="l" rtl="0">
              <a:lnSpc>
                <a:spcPct val="100000"/>
              </a:lnSpc>
              <a:spcBef>
                <a:spcPts val="0"/>
              </a:spcBef>
              <a:spcAft>
                <a:spcPts val="0"/>
              </a:spcAft>
              <a:buSzPts val="1100"/>
              <a:buNone/>
              <a:defRPr/>
            </a:lvl2pPr>
            <a:lvl3pPr marL="1371600" lvl="2" indent="-228600" algn="l" rtl="0">
              <a:lnSpc>
                <a:spcPct val="100000"/>
              </a:lnSpc>
              <a:spcBef>
                <a:spcPts val="0"/>
              </a:spcBef>
              <a:spcAft>
                <a:spcPts val="0"/>
              </a:spcAft>
              <a:buSzPts val="1100"/>
              <a:buNone/>
              <a:defRPr/>
            </a:lvl3pPr>
            <a:lvl4pPr marL="1828800" lvl="3" indent="-228600" algn="l" rtl="0">
              <a:lnSpc>
                <a:spcPct val="100000"/>
              </a:lnSpc>
              <a:spcBef>
                <a:spcPts val="0"/>
              </a:spcBef>
              <a:spcAft>
                <a:spcPts val="0"/>
              </a:spcAft>
              <a:buSzPts val="1100"/>
              <a:buNone/>
              <a:defRPr/>
            </a:lvl4pPr>
            <a:lvl5pPr marL="2286000" lvl="4" indent="-228600" algn="l" rtl="0">
              <a:lnSpc>
                <a:spcPct val="100000"/>
              </a:lnSpc>
              <a:spcBef>
                <a:spcPts val="0"/>
              </a:spcBef>
              <a:spcAft>
                <a:spcPts val="0"/>
              </a:spcAft>
              <a:buSzPts val="1100"/>
              <a:buNone/>
              <a:defRPr/>
            </a:lvl5pPr>
            <a:lvl6pPr marL="2743200" lvl="5" indent="-228600" algn="l" rtl="0">
              <a:lnSpc>
                <a:spcPct val="100000"/>
              </a:lnSpc>
              <a:spcBef>
                <a:spcPts val="0"/>
              </a:spcBef>
              <a:spcAft>
                <a:spcPts val="0"/>
              </a:spcAft>
              <a:buSzPts val="1100"/>
              <a:buNone/>
              <a:defRPr/>
            </a:lvl6pPr>
            <a:lvl7pPr marL="3200400" lvl="6" indent="-228600" algn="l" rtl="0">
              <a:lnSpc>
                <a:spcPct val="100000"/>
              </a:lnSpc>
              <a:spcBef>
                <a:spcPts val="0"/>
              </a:spcBef>
              <a:spcAft>
                <a:spcPts val="0"/>
              </a:spcAft>
              <a:buSzPts val="1100"/>
              <a:buNone/>
              <a:defRPr/>
            </a:lvl7pPr>
            <a:lvl8pPr marL="3657600" lvl="7" indent="-228600" algn="l" rtl="0">
              <a:lnSpc>
                <a:spcPct val="100000"/>
              </a:lnSpc>
              <a:spcBef>
                <a:spcPts val="0"/>
              </a:spcBef>
              <a:spcAft>
                <a:spcPts val="0"/>
              </a:spcAft>
              <a:buSzPts val="1100"/>
              <a:buNone/>
              <a:defRPr/>
            </a:lvl8pPr>
            <a:lvl9pPr marL="4114800" lvl="8" indent="-228600" algn="l" rtl="0">
              <a:lnSpc>
                <a:spcPct val="100000"/>
              </a:lnSpc>
              <a:spcBef>
                <a:spcPts val="0"/>
              </a:spcBef>
              <a:spcAft>
                <a:spcPts val="0"/>
              </a:spcAft>
              <a:buSzPts val="1100"/>
              <a:buNone/>
              <a:defRPr/>
            </a:lvl9pPr>
          </a:lstStyle>
          <a:p>
            <a:endParaRPr/>
          </a:p>
        </p:txBody>
      </p:sp>
      <p:sp>
        <p:nvSpPr>
          <p:cNvPr id="148" name="Google Shape;148;p29"/>
          <p:cNvSpPr txBox="1">
            <a:spLocks noGrp="1"/>
          </p:cNvSpPr>
          <p:nvPr>
            <p:ph type="ftr" idx="11"/>
          </p:nvPr>
        </p:nvSpPr>
        <p:spPr>
          <a:xfrm>
            <a:off x="173355" y="4869002"/>
            <a:ext cx="882600" cy="1362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100"/>
              <a:buNone/>
              <a:defRPr sz="800" b="1" i="0">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49" name="Google Shape;149;p29"/>
          <p:cNvSpPr txBox="1">
            <a:spLocks noGrp="1"/>
          </p:cNvSpPr>
          <p:nvPr>
            <p:ph type="dt" idx="10"/>
          </p:nvPr>
        </p:nvSpPr>
        <p:spPr>
          <a:xfrm>
            <a:off x="457200" y="4783455"/>
            <a:ext cx="2103000" cy="257100"/>
          </a:xfrm>
          <a:prstGeom prst="rect">
            <a:avLst/>
          </a:prstGeom>
          <a:noFill/>
          <a:ln>
            <a:noFill/>
          </a:ln>
        </p:spPr>
        <p:txBody>
          <a:bodyPr spcFirstLastPara="1" wrap="square" lIns="0" tIns="0" rIns="0" bIns="0" anchor="t" anchorCtr="0">
            <a:spAutoFit/>
          </a:bodyPr>
          <a:lstStyle>
            <a:lvl1pPr lvl="0" algn="l" rtl="0">
              <a:lnSpc>
                <a:spcPct val="100000"/>
              </a:lnSpc>
              <a:spcBef>
                <a:spcPts val="0"/>
              </a:spcBef>
              <a:spcAft>
                <a:spcPts val="0"/>
              </a:spcAft>
              <a:buSzPts val="1100"/>
              <a:buNone/>
              <a:defRPr sz="1100">
                <a:solidFill>
                  <a:srgbClr val="888888"/>
                </a:solidFill>
              </a:defRPr>
            </a:lvl1pPr>
            <a:lvl2pPr lvl="1" algn="l" rtl="0">
              <a:lnSpc>
                <a:spcPct val="100000"/>
              </a:lnSpc>
              <a:spcBef>
                <a:spcPts val="0"/>
              </a:spcBef>
              <a:spcAft>
                <a:spcPts val="0"/>
              </a:spcAft>
              <a:buSzPts val="1100"/>
              <a:buNone/>
              <a:defRPr sz="1100"/>
            </a:lvl2pPr>
            <a:lvl3pPr lvl="2" algn="l" rtl="0">
              <a:lnSpc>
                <a:spcPct val="100000"/>
              </a:lnSpc>
              <a:spcBef>
                <a:spcPts val="0"/>
              </a:spcBef>
              <a:spcAft>
                <a:spcPts val="0"/>
              </a:spcAft>
              <a:buSzPts val="1100"/>
              <a:buNone/>
              <a:defRPr sz="1100"/>
            </a:lvl3pPr>
            <a:lvl4pPr lvl="3" algn="l" rtl="0">
              <a:lnSpc>
                <a:spcPct val="100000"/>
              </a:lnSpc>
              <a:spcBef>
                <a:spcPts val="0"/>
              </a:spcBef>
              <a:spcAft>
                <a:spcPts val="0"/>
              </a:spcAft>
              <a:buSzPts val="1100"/>
              <a:buNone/>
              <a:defRPr sz="1100"/>
            </a:lvl4pPr>
            <a:lvl5pPr lvl="4" algn="l" rtl="0">
              <a:lnSpc>
                <a:spcPct val="100000"/>
              </a:lnSpc>
              <a:spcBef>
                <a:spcPts val="0"/>
              </a:spcBef>
              <a:spcAft>
                <a:spcPts val="0"/>
              </a:spcAft>
              <a:buSzPts val="1100"/>
              <a:buNone/>
              <a:defRPr sz="1100"/>
            </a:lvl5pPr>
            <a:lvl6pPr lvl="5" algn="l" rtl="0">
              <a:lnSpc>
                <a:spcPct val="100000"/>
              </a:lnSpc>
              <a:spcBef>
                <a:spcPts val="0"/>
              </a:spcBef>
              <a:spcAft>
                <a:spcPts val="0"/>
              </a:spcAft>
              <a:buSzPts val="1100"/>
              <a:buNone/>
              <a:defRPr sz="1100"/>
            </a:lvl6pPr>
            <a:lvl7pPr lvl="6" algn="l" rtl="0">
              <a:lnSpc>
                <a:spcPct val="100000"/>
              </a:lnSpc>
              <a:spcBef>
                <a:spcPts val="0"/>
              </a:spcBef>
              <a:spcAft>
                <a:spcPts val="0"/>
              </a:spcAft>
              <a:buSzPts val="1100"/>
              <a:buNone/>
              <a:defRPr sz="1100"/>
            </a:lvl7pPr>
            <a:lvl8pPr lvl="7" algn="l" rtl="0">
              <a:lnSpc>
                <a:spcPct val="100000"/>
              </a:lnSpc>
              <a:spcBef>
                <a:spcPts val="0"/>
              </a:spcBef>
              <a:spcAft>
                <a:spcPts val="0"/>
              </a:spcAft>
              <a:buSzPts val="1100"/>
              <a:buNone/>
              <a:defRPr sz="1100"/>
            </a:lvl8pPr>
            <a:lvl9pPr lvl="8" algn="l" rtl="0">
              <a:lnSpc>
                <a:spcPct val="100000"/>
              </a:lnSpc>
              <a:spcBef>
                <a:spcPts val="0"/>
              </a:spcBef>
              <a:spcAft>
                <a:spcPts val="0"/>
              </a:spcAft>
              <a:buSzPts val="1100"/>
              <a:buNone/>
              <a:defRPr sz="1100"/>
            </a:lvl9pPr>
          </a:lstStyle>
          <a:p>
            <a:endParaRPr/>
          </a:p>
        </p:txBody>
      </p:sp>
      <p:sp>
        <p:nvSpPr>
          <p:cNvPr id="150" name="Google Shape;150;p29"/>
          <p:cNvSpPr txBox="1">
            <a:spLocks noGrp="1"/>
          </p:cNvSpPr>
          <p:nvPr>
            <p:ph type="sldNum" idx="12"/>
          </p:nvPr>
        </p:nvSpPr>
        <p:spPr>
          <a:xfrm>
            <a:off x="8749385" y="4746701"/>
            <a:ext cx="240600" cy="215400"/>
          </a:xfrm>
          <a:prstGeom prst="rect">
            <a:avLst/>
          </a:prstGeom>
          <a:noFill/>
          <a:ln>
            <a:noFill/>
          </a:ln>
        </p:spPr>
        <p:txBody>
          <a:bodyPr spcFirstLastPara="1" wrap="square" lIns="0" tIns="0" rIns="0" bIns="0" anchor="t" anchorCtr="0">
            <a:spAutoFit/>
          </a:bodyPr>
          <a:lstStyle>
            <a:lvl1pPr marL="2540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1pPr>
            <a:lvl2pPr marL="2540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2pPr>
            <a:lvl3pPr marL="2540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3pPr>
            <a:lvl4pPr marL="2540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4pPr>
            <a:lvl5pPr marL="2540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5pPr>
            <a:lvl6pPr marL="2540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6pPr>
            <a:lvl7pPr marL="2540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7pPr>
            <a:lvl8pPr marL="2540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8pPr>
            <a:lvl9pPr marL="2540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Calibri"/>
                <a:ea typeface="Calibri"/>
                <a:cs typeface="Calibri"/>
                <a:sym typeface="Calibri"/>
              </a:defRPr>
            </a:lvl9pPr>
          </a:lstStyle>
          <a:p>
            <a:pPr marL="2540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1"/>
        <p:cNvGrpSpPr/>
        <p:nvPr/>
      </p:nvGrpSpPr>
      <p:grpSpPr>
        <a:xfrm>
          <a:off x="0" y="0"/>
          <a:ext cx="0" cy="0"/>
          <a:chOff x="0" y="0"/>
          <a:chExt cx="0" cy="0"/>
        </a:xfrm>
      </p:grpSpPr>
      <p:sp>
        <p:nvSpPr>
          <p:cNvPr id="152" name="Google Shape;152;p30"/>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lgn="l" rtl="0">
              <a:lnSpc>
                <a:spcPct val="100000"/>
              </a:lnSpc>
              <a:spcBef>
                <a:spcPts val="0"/>
              </a:spcBef>
              <a:spcAft>
                <a:spcPts val="0"/>
              </a:spcAft>
              <a:buSzPts val="2800"/>
              <a:buNone/>
              <a:defRPr/>
            </a:lvl1pPr>
            <a:lvl2pPr lvl="1" algn="l" rtl="0">
              <a:lnSpc>
                <a:spcPct val="100000"/>
              </a:lnSpc>
              <a:spcBef>
                <a:spcPts val="0"/>
              </a:spcBef>
              <a:spcAft>
                <a:spcPts val="0"/>
              </a:spcAft>
              <a:buSzPts val="2800"/>
              <a:buNone/>
              <a:defRPr/>
            </a:lvl2pPr>
            <a:lvl3pPr lvl="2" algn="l" rtl="0">
              <a:lnSpc>
                <a:spcPct val="100000"/>
              </a:lnSpc>
              <a:spcBef>
                <a:spcPts val="0"/>
              </a:spcBef>
              <a:spcAft>
                <a:spcPts val="0"/>
              </a:spcAft>
              <a:buSzPts val="2800"/>
              <a:buNone/>
              <a:defRPr/>
            </a:lvl3pPr>
            <a:lvl4pPr lvl="3" algn="l" rtl="0">
              <a:lnSpc>
                <a:spcPct val="100000"/>
              </a:lnSpc>
              <a:spcBef>
                <a:spcPts val="0"/>
              </a:spcBef>
              <a:spcAft>
                <a:spcPts val="0"/>
              </a:spcAft>
              <a:buSzPts val="2800"/>
              <a:buNone/>
              <a:defRPr/>
            </a:lvl4pPr>
            <a:lvl5pPr lvl="4" algn="l" rtl="0">
              <a:lnSpc>
                <a:spcPct val="100000"/>
              </a:lnSpc>
              <a:spcBef>
                <a:spcPts val="0"/>
              </a:spcBef>
              <a:spcAft>
                <a:spcPts val="0"/>
              </a:spcAft>
              <a:buSzPts val="2800"/>
              <a:buNone/>
              <a:defRPr/>
            </a:lvl5pPr>
            <a:lvl6pPr lvl="5" algn="l" rtl="0">
              <a:lnSpc>
                <a:spcPct val="100000"/>
              </a:lnSpc>
              <a:spcBef>
                <a:spcPts val="0"/>
              </a:spcBef>
              <a:spcAft>
                <a:spcPts val="0"/>
              </a:spcAft>
              <a:buSzPts val="2800"/>
              <a:buNone/>
              <a:defRPr/>
            </a:lvl6pPr>
            <a:lvl7pPr lvl="6" algn="l" rtl="0">
              <a:lnSpc>
                <a:spcPct val="100000"/>
              </a:lnSpc>
              <a:spcBef>
                <a:spcPts val="0"/>
              </a:spcBef>
              <a:spcAft>
                <a:spcPts val="0"/>
              </a:spcAft>
              <a:buSzPts val="2800"/>
              <a:buNone/>
              <a:defRPr/>
            </a:lvl7pPr>
            <a:lvl8pPr lvl="7" algn="l" rtl="0">
              <a:lnSpc>
                <a:spcPct val="100000"/>
              </a:lnSpc>
              <a:spcBef>
                <a:spcPts val="0"/>
              </a:spcBef>
              <a:spcAft>
                <a:spcPts val="0"/>
              </a:spcAft>
              <a:buSzPts val="2800"/>
              <a:buNone/>
              <a:defRPr/>
            </a:lvl8pPr>
            <a:lvl9pPr lvl="8" algn="l" rtl="0">
              <a:lnSpc>
                <a:spcPct val="100000"/>
              </a:lnSpc>
              <a:spcBef>
                <a:spcPts val="0"/>
              </a:spcBef>
              <a:spcAft>
                <a:spcPts val="0"/>
              </a:spcAft>
              <a:buSzPts val="2800"/>
              <a:buNone/>
              <a:defRPr/>
            </a:lvl9pPr>
          </a:lstStyle>
          <a:p>
            <a:endParaRPr/>
          </a:p>
        </p:txBody>
      </p:sp>
      <p:sp>
        <p:nvSpPr>
          <p:cNvPr id="153" name="Google Shape;153;p30"/>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gn="l" rtl="0">
              <a:lnSpc>
                <a:spcPct val="115000"/>
              </a:lnSpc>
              <a:spcBef>
                <a:spcPts val="0"/>
              </a:spcBef>
              <a:spcAft>
                <a:spcPts val="0"/>
              </a:spcAft>
              <a:buSzPts val="1800"/>
              <a:buChar char="●"/>
              <a:defRPr/>
            </a:lvl1pPr>
            <a:lvl2pPr marL="914400" lvl="1" indent="-317500" algn="l" rtl="0">
              <a:lnSpc>
                <a:spcPct val="115000"/>
              </a:lnSpc>
              <a:spcBef>
                <a:spcPts val="0"/>
              </a:spcBef>
              <a:spcAft>
                <a:spcPts val="0"/>
              </a:spcAft>
              <a:buSzPts val="1400"/>
              <a:buChar char="○"/>
              <a:defRPr/>
            </a:lvl2pPr>
            <a:lvl3pPr marL="1371600" lvl="2" indent="-317500" algn="l" rtl="0">
              <a:lnSpc>
                <a:spcPct val="115000"/>
              </a:lnSpc>
              <a:spcBef>
                <a:spcPts val="0"/>
              </a:spcBef>
              <a:spcAft>
                <a:spcPts val="0"/>
              </a:spcAft>
              <a:buSzPts val="1400"/>
              <a:buChar char="■"/>
              <a:defRPr/>
            </a:lvl3pPr>
            <a:lvl4pPr marL="1828800" lvl="3" indent="-317500" algn="l" rtl="0">
              <a:lnSpc>
                <a:spcPct val="115000"/>
              </a:lnSpc>
              <a:spcBef>
                <a:spcPts val="0"/>
              </a:spcBef>
              <a:spcAft>
                <a:spcPts val="0"/>
              </a:spcAft>
              <a:buSzPts val="1400"/>
              <a:buChar char="●"/>
              <a:defRPr/>
            </a:lvl4pPr>
            <a:lvl5pPr marL="2286000" lvl="4" indent="-317500" algn="l" rtl="0">
              <a:lnSpc>
                <a:spcPct val="115000"/>
              </a:lnSpc>
              <a:spcBef>
                <a:spcPts val="0"/>
              </a:spcBef>
              <a:spcAft>
                <a:spcPts val="0"/>
              </a:spcAft>
              <a:buSzPts val="1400"/>
              <a:buChar char="○"/>
              <a:defRPr/>
            </a:lvl5pPr>
            <a:lvl6pPr marL="2743200" lvl="5" indent="-317500" algn="l" rtl="0">
              <a:lnSpc>
                <a:spcPct val="115000"/>
              </a:lnSpc>
              <a:spcBef>
                <a:spcPts val="0"/>
              </a:spcBef>
              <a:spcAft>
                <a:spcPts val="0"/>
              </a:spcAft>
              <a:buSzPts val="1400"/>
              <a:buChar char="■"/>
              <a:defRPr/>
            </a:lvl6pPr>
            <a:lvl7pPr marL="3200400" lvl="6" indent="-317500" algn="l" rtl="0">
              <a:lnSpc>
                <a:spcPct val="115000"/>
              </a:lnSpc>
              <a:spcBef>
                <a:spcPts val="0"/>
              </a:spcBef>
              <a:spcAft>
                <a:spcPts val="0"/>
              </a:spcAft>
              <a:buSzPts val="1400"/>
              <a:buChar char="●"/>
              <a:defRPr/>
            </a:lvl7pPr>
            <a:lvl8pPr marL="3657600" lvl="7" indent="-317500" algn="l" rtl="0">
              <a:lnSpc>
                <a:spcPct val="115000"/>
              </a:lnSpc>
              <a:spcBef>
                <a:spcPts val="0"/>
              </a:spcBef>
              <a:spcAft>
                <a:spcPts val="0"/>
              </a:spcAft>
              <a:buSzPts val="1400"/>
              <a:buChar char="○"/>
              <a:defRPr/>
            </a:lvl8pPr>
            <a:lvl9pPr marL="4114800" lvl="8" indent="-317500" algn="l" rtl="0">
              <a:lnSpc>
                <a:spcPct val="115000"/>
              </a:lnSpc>
              <a:spcBef>
                <a:spcPts val="0"/>
              </a:spcBef>
              <a:spcAft>
                <a:spcPts val="0"/>
              </a:spcAft>
              <a:buSzPts val="1400"/>
              <a:buChar char="■"/>
              <a:defRPr/>
            </a:lvl9pPr>
          </a:lstStyle>
          <a:p>
            <a:endParaRPr/>
          </a:p>
        </p:txBody>
      </p:sp>
      <p:sp>
        <p:nvSpPr>
          <p:cNvPr id="154" name="Google Shape;154;p30"/>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96A3A9-1A8A-E64F-9D05-95B9CCF2FB29}"/>
              </a:ext>
            </a:extLst>
          </p:cNvPr>
          <p:cNvSpPr>
            <a:spLocks noGrp="1"/>
          </p:cNvSpPr>
          <p:nvPr>
            <p:ph type="title"/>
          </p:nvPr>
        </p:nvSpPr>
        <p:spPr>
          <a:xfrm>
            <a:off x="394853" y="273845"/>
            <a:ext cx="8354295" cy="445770"/>
          </a:xfrm>
        </p:spPr>
        <p:txBody>
          <a:bodyPr anchor="t" anchorCtr="0"/>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E631EB4E-BB72-914E-8B6C-9B81EF8D8D64}"/>
              </a:ext>
            </a:extLst>
          </p:cNvPr>
          <p:cNvSpPr>
            <a:spLocks noGrp="1"/>
          </p:cNvSpPr>
          <p:nvPr>
            <p:ph idx="1"/>
          </p:nvPr>
        </p:nvSpPr>
        <p:spPr>
          <a:xfrm>
            <a:off x="571500" y="1369218"/>
            <a:ext cx="7995802"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5878614"/>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Slid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BD438E-54C3-1542-AD4D-7C03686E93D3}"/>
              </a:ext>
            </a:extLst>
          </p:cNvPr>
          <p:cNvSpPr/>
          <p:nvPr userDrawn="1"/>
        </p:nvSpPr>
        <p:spPr>
          <a:xfrm>
            <a:off x="0" y="4218711"/>
            <a:ext cx="9144000" cy="9247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a:extLst>
              <a:ext uri="{FF2B5EF4-FFF2-40B4-BE49-F238E27FC236}">
                <a16:creationId xmlns:a16="http://schemas.microsoft.com/office/drawing/2014/main" id="{67C29C91-D1E5-C148-B8F1-D5C38B745EF3}"/>
              </a:ext>
            </a:extLst>
          </p:cNvPr>
          <p:cNvSpPr>
            <a:spLocks noGrp="1"/>
          </p:cNvSpPr>
          <p:nvPr>
            <p:ph type="ctrTitle"/>
          </p:nvPr>
        </p:nvSpPr>
        <p:spPr>
          <a:xfrm>
            <a:off x="317809" y="1154296"/>
            <a:ext cx="8452118" cy="691970"/>
          </a:xfrm>
        </p:spPr>
        <p:txBody>
          <a:bodyPr anchor="b" anchorCtr="0">
            <a:normAutofit/>
          </a:bodyPr>
          <a:lstStyle>
            <a:lvl1pPr algn="l">
              <a:defRPr sz="27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2B5F596-65D0-A341-9573-4D5B53D50F7E}"/>
              </a:ext>
            </a:extLst>
          </p:cNvPr>
          <p:cNvSpPr>
            <a:spLocks noGrp="1"/>
          </p:cNvSpPr>
          <p:nvPr>
            <p:ph type="subTitle" idx="1"/>
          </p:nvPr>
        </p:nvSpPr>
        <p:spPr>
          <a:xfrm>
            <a:off x="317809" y="1915322"/>
            <a:ext cx="8452118" cy="670880"/>
          </a:xfrm>
        </p:spPr>
        <p:txBody>
          <a:bodyPr>
            <a:normAutofit/>
          </a:bodyPr>
          <a:lstStyle>
            <a:lvl1pPr marL="0" indent="0" algn="l">
              <a:buNone/>
              <a:defRPr sz="21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98292E38-076C-EB41-8603-A55427D67604}"/>
              </a:ext>
            </a:extLst>
          </p:cNvPr>
          <p:cNvSpPr>
            <a:spLocks noGrp="1"/>
          </p:cNvSpPr>
          <p:nvPr>
            <p:ph type="body" sz="quarter" idx="10" hasCustomPrompt="1"/>
          </p:nvPr>
        </p:nvSpPr>
        <p:spPr>
          <a:xfrm>
            <a:off x="317810" y="240031"/>
            <a:ext cx="806631" cy="206243"/>
          </a:xfrm>
        </p:spPr>
        <p:txBody>
          <a:bodyPr>
            <a:noAutofit/>
          </a:bodyPr>
          <a:lstStyle>
            <a:lvl1pPr marL="0" indent="0">
              <a:buNone/>
              <a:defRPr sz="675">
                <a:solidFill>
                  <a:schemeClr val="bg1"/>
                </a:solidFill>
              </a:defRPr>
            </a:lvl1pPr>
            <a:lvl2pPr marL="257175" indent="0">
              <a:buNone/>
              <a:defRPr sz="675">
                <a:solidFill>
                  <a:schemeClr val="bg1"/>
                </a:solidFill>
              </a:defRPr>
            </a:lvl2pPr>
            <a:lvl3pPr marL="514350" indent="0">
              <a:buNone/>
              <a:defRPr sz="675">
                <a:solidFill>
                  <a:schemeClr val="bg1"/>
                </a:solidFill>
              </a:defRPr>
            </a:lvl3pPr>
            <a:lvl4pPr marL="771525" indent="0">
              <a:buNone/>
              <a:defRPr sz="675">
                <a:solidFill>
                  <a:schemeClr val="bg1"/>
                </a:solidFill>
              </a:defRPr>
            </a:lvl4pPr>
            <a:lvl5pPr marL="1028700" indent="0">
              <a:buNone/>
              <a:defRPr sz="675">
                <a:solidFill>
                  <a:schemeClr val="bg1"/>
                </a:solidFill>
              </a:defRPr>
            </a:lvl5pPr>
          </a:lstStyle>
          <a:p>
            <a:pPr lvl="0"/>
            <a:r>
              <a:rPr lang="en-US" dirty="0"/>
              <a:t>MM/DD/YY</a:t>
            </a:r>
          </a:p>
        </p:txBody>
      </p:sp>
      <p:sp>
        <p:nvSpPr>
          <p:cNvPr id="6" name="Text Placeholder 5">
            <a:extLst>
              <a:ext uri="{FF2B5EF4-FFF2-40B4-BE49-F238E27FC236}">
                <a16:creationId xmlns:a16="http://schemas.microsoft.com/office/drawing/2014/main" id="{8AC4349C-0BCF-8045-9796-523469306F36}"/>
              </a:ext>
            </a:extLst>
          </p:cNvPr>
          <p:cNvSpPr>
            <a:spLocks noGrp="1"/>
          </p:cNvSpPr>
          <p:nvPr>
            <p:ph type="body" sz="quarter" idx="11" hasCustomPrompt="1"/>
          </p:nvPr>
        </p:nvSpPr>
        <p:spPr>
          <a:xfrm>
            <a:off x="167238" y="4841748"/>
            <a:ext cx="4404762" cy="192557"/>
          </a:xfrm>
        </p:spPr>
        <p:txBody>
          <a:bodyPr anchor="ctr" anchorCtr="0">
            <a:normAutofit/>
          </a:bodyPr>
          <a:lstStyle>
            <a:lvl1pPr marL="0" indent="0">
              <a:buNone/>
              <a:defRPr sz="750" b="1">
                <a:solidFill>
                  <a:schemeClr val="bg1"/>
                </a:solidFill>
              </a:defRPr>
            </a:lvl1pPr>
            <a:lvl2pPr marL="257175" indent="0">
              <a:buNone/>
              <a:defRPr b="1">
                <a:solidFill>
                  <a:schemeClr val="bg1"/>
                </a:solidFill>
              </a:defRPr>
            </a:lvl2pPr>
            <a:lvl3pPr marL="514350" indent="0">
              <a:buNone/>
              <a:defRPr b="1">
                <a:solidFill>
                  <a:schemeClr val="bg1"/>
                </a:solidFill>
              </a:defRPr>
            </a:lvl3pPr>
            <a:lvl4pPr marL="771525" indent="0">
              <a:buNone/>
              <a:defRPr b="1">
                <a:solidFill>
                  <a:schemeClr val="bg1"/>
                </a:solidFill>
              </a:defRPr>
            </a:lvl4pPr>
            <a:lvl5pPr marL="1028700" indent="0">
              <a:buNone/>
              <a:defRPr b="1">
                <a:solidFill>
                  <a:schemeClr val="bg1"/>
                </a:solidFill>
              </a:defRPr>
            </a:lvl5pPr>
          </a:lstStyle>
          <a:p>
            <a:pPr lvl="0"/>
            <a:r>
              <a:rPr lang="en-US" sz="750" dirty="0"/>
              <a:t>Office/Department/Division Name</a:t>
            </a:r>
            <a:endParaRPr lang="en-US" dirty="0"/>
          </a:p>
        </p:txBody>
      </p:sp>
      <p:pic>
        <p:nvPicPr>
          <p:cNvPr id="8" name="Picture 7">
            <a:extLst>
              <a:ext uri="{FF2B5EF4-FFF2-40B4-BE49-F238E27FC236}">
                <a16:creationId xmlns:a16="http://schemas.microsoft.com/office/drawing/2014/main" id="{7C95DADE-73AC-4F4A-8D9D-D1CC61E9D5A2}"/>
              </a:ext>
            </a:extLst>
          </p:cNvPr>
          <p:cNvPicPr>
            <a:picLocks noChangeAspect="1"/>
          </p:cNvPicPr>
          <p:nvPr userDrawn="1"/>
        </p:nvPicPr>
        <p:blipFill>
          <a:blip r:embed="rId2"/>
          <a:stretch>
            <a:fillRect/>
          </a:stretch>
        </p:blipFill>
        <p:spPr>
          <a:xfrm>
            <a:off x="7050025" y="4841748"/>
            <a:ext cx="1932467" cy="143765"/>
          </a:xfrm>
          <a:prstGeom prst="rect">
            <a:avLst/>
          </a:prstGeom>
        </p:spPr>
      </p:pic>
    </p:spTree>
    <p:extLst>
      <p:ext uri="{BB962C8B-B14F-4D97-AF65-F5344CB8AC3E}">
        <p14:creationId xmlns:p14="http://schemas.microsoft.com/office/powerpoint/2010/main" val="2753522448"/>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List" type="obj">
  <p:cSld name="OBJECT">
    <p:spTree>
      <p:nvGrpSpPr>
        <p:cNvPr id="1" name="Shape 64"/>
        <p:cNvGrpSpPr/>
        <p:nvPr/>
      </p:nvGrpSpPr>
      <p:grpSpPr>
        <a:xfrm>
          <a:off x="0" y="0"/>
          <a:ext cx="0" cy="0"/>
          <a:chOff x="0" y="0"/>
          <a:chExt cx="0" cy="0"/>
        </a:xfrm>
      </p:grpSpPr>
      <p:sp>
        <p:nvSpPr>
          <p:cNvPr id="65" name="Google Shape;65;p15"/>
          <p:cNvSpPr txBox="1">
            <a:spLocks noGrp="1"/>
          </p:cNvSpPr>
          <p:nvPr>
            <p:ph type="title"/>
          </p:nvPr>
        </p:nvSpPr>
        <p:spPr>
          <a:xfrm>
            <a:off x="394852"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6" name="Google Shape;66;p15"/>
          <p:cNvSpPr txBox="1">
            <a:spLocks noGrp="1"/>
          </p:cNvSpPr>
          <p:nvPr>
            <p:ph type="body" idx="1"/>
          </p:nvPr>
        </p:nvSpPr>
        <p:spPr>
          <a:xfrm>
            <a:off x="590575" y="1282983"/>
            <a:ext cx="8177400" cy="32244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67" name="Google Shape;67;p15"/>
          <p:cNvSpPr txBox="1">
            <a:spLocks noGrp="1"/>
          </p:cNvSpPr>
          <p:nvPr>
            <p:ph type="title" idx="2"/>
          </p:nvPr>
        </p:nvSpPr>
        <p:spPr>
          <a:xfrm>
            <a:off x="590575" y="916781"/>
            <a:ext cx="7310700" cy="196500"/>
          </a:xfrm>
          <a:prstGeom prst="rect">
            <a:avLst/>
          </a:prstGeom>
        </p:spPr>
        <p:txBody>
          <a:bodyPr spcFirstLastPara="1" wrap="square" lIns="91425" tIns="45700" rIns="91425" bIns="45700" anchor="t" anchorCtr="0">
            <a:noAutofit/>
          </a:bodyPr>
          <a:lstStyle>
            <a:lvl1pPr lvl="0" rtl="0">
              <a:spcBef>
                <a:spcPts val="0"/>
              </a:spcBef>
              <a:spcAft>
                <a:spcPts val="0"/>
              </a:spcAft>
              <a:buNone/>
              <a:defRPr sz="2100">
                <a:solidFill>
                  <a:srgbClr val="04859B"/>
                </a:solidFill>
              </a:defRPr>
            </a:lvl1pPr>
            <a:lvl2pPr lvl="1" rtl="0">
              <a:spcBef>
                <a:spcPts val="0"/>
              </a:spcBef>
              <a:spcAft>
                <a:spcPts val="0"/>
              </a:spcAft>
              <a:buNone/>
              <a:defRPr sz="2100">
                <a:solidFill>
                  <a:srgbClr val="04859B"/>
                </a:solidFill>
              </a:defRPr>
            </a:lvl2pPr>
            <a:lvl3pPr lvl="2" rtl="0">
              <a:spcBef>
                <a:spcPts val="0"/>
              </a:spcBef>
              <a:spcAft>
                <a:spcPts val="0"/>
              </a:spcAft>
              <a:buNone/>
              <a:defRPr sz="2100">
                <a:solidFill>
                  <a:srgbClr val="04859B"/>
                </a:solidFill>
              </a:defRPr>
            </a:lvl3pPr>
            <a:lvl4pPr lvl="3" rtl="0">
              <a:spcBef>
                <a:spcPts val="0"/>
              </a:spcBef>
              <a:spcAft>
                <a:spcPts val="0"/>
              </a:spcAft>
              <a:buNone/>
              <a:defRPr sz="2100">
                <a:solidFill>
                  <a:srgbClr val="04859B"/>
                </a:solidFill>
              </a:defRPr>
            </a:lvl4pPr>
            <a:lvl5pPr lvl="4" rtl="0">
              <a:spcBef>
                <a:spcPts val="0"/>
              </a:spcBef>
              <a:spcAft>
                <a:spcPts val="0"/>
              </a:spcAft>
              <a:buNone/>
              <a:defRPr sz="2100">
                <a:solidFill>
                  <a:srgbClr val="04859B"/>
                </a:solidFill>
              </a:defRPr>
            </a:lvl5pPr>
            <a:lvl6pPr lvl="5" rtl="0">
              <a:spcBef>
                <a:spcPts val="0"/>
              </a:spcBef>
              <a:spcAft>
                <a:spcPts val="0"/>
              </a:spcAft>
              <a:buNone/>
              <a:defRPr sz="2100">
                <a:solidFill>
                  <a:srgbClr val="04859B"/>
                </a:solidFill>
              </a:defRPr>
            </a:lvl6pPr>
            <a:lvl7pPr lvl="6" rtl="0">
              <a:spcBef>
                <a:spcPts val="0"/>
              </a:spcBef>
              <a:spcAft>
                <a:spcPts val="0"/>
              </a:spcAft>
              <a:buNone/>
              <a:defRPr sz="2100">
                <a:solidFill>
                  <a:srgbClr val="04859B"/>
                </a:solidFill>
              </a:defRPr>
            </a:lvl7pPr>
            <a:lvl8pPr lvl="7" rtl="0">
              <a:spcBef>
                <a:spcPts val="0"/>
              </a:spcBef>
              <a:spcAft>
                <a:spcPts val="0"/>
              </a:spcAft>
              <a:buNone/>
              <a:defRPr sz="2100">
                <a:solidFill>
                  <a:srgbClr val="04859B"/>
                </a:solidFill>
              </a:defRPr>
            </a:lvl8pPr>
            <a:lvl9pPr lvl="8" rtl="0">
              <a:spcBef>
                <a:spcPts val="0"/>
              </a:spcBef>
              <a:spcAft>
                <a:spcPts val="0"/>
              </a:spcAft>
              <a:buNone/>
              <a:defRPr sz="2100">
                <a:solidFill>
                  <a:srgbClr val="04859B"/>
                </a:solidFill>
              </a:defRPr>
            </a:lvl9pPr>
          </a:lstStyle>
          <a:p>
            <a:endParaRPr/>
          </a:p>
        </p:txBody>
      </p:sp>
      <p:sp>
        <p:nvSpPr>
          <p:cNvPr id="68" name="Google Shape;68;p1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4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2_Title Slid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BD438E-54C3-1542-AD4D-7C03686E93D3}"/>
              </a:ext>
            </a:extLst>
          </p:cNvPr>
          <p:cNvSpPr/>
          <p:nvPr userDrawn="1"/>
        </p:nvSpPr>
        <p:spPr>
          <a:xfrm>
            <a:off x="0" y="4218711"/>
            <a:ext cx="9144000" cy="9247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a:extLst>
              <a:ext uri="{FF2B5EF4-FFF2-40B4-BE49-F238E27FC236}">
                <a16:creationId xmlns:a16="http://schemas.microsoft.com/office/drawing/2014/main" id="{67C29C91-D1E5-C148-B8F1-D5C38B745EF3}"/>
              </a:ext>
            </a:extLst>
          </p:cNvPr>
          <p:cNvSpPr>
            <a:spLocks noGrp="1"/>
          </p:cNvSpPr>
          <p:nvPr>
            <p:ph type="ctrTitle"/>
          </p:nvPr>
        </p:nvSpPr>
        <p:spPr>
          <a:xfrm>
            <a:off x="317809" y="1154296"/>
            <a:ext cx="8452118" cy="691970"/>
          </a:xfrm>
        </p:spPr>
        <p:txBody>
          <a:bodyPr anchor="b" anchorCtr="0">
            <a:normAutofit/>
          </a:bodyPr>
          <a:lstStyle>
            <a:lvl1pPr algn="l">
              <a:defRPr sz="27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2B5F596-65D0-A341-9573-4D5B53D50F7E}"/>
              </a:ext>
            </a:extLst>
          </p:cNvPr>
          <p:cNvSpPr>
            <a:spLocks noGrp="1"/>
          </p:cNvSpPr>
          <p:nvPr>
            <p:ph type="subTitle" idx="1"/>
          </p:nvPr>
        </p:nvSpPr>
        <p:spPr>
          <a:xfrm>
            <a:off x="317809" y="1915322"/>
            <a:ext cx="8452118" cy="670880"/>
          </a:xfrm>
        </p:spPr>
        <p:txBody>
          <a:bodyPr>
            <a:normAutofit/>
          </a:bodyPr>
          <a:lstStyle>
            <a:lvl1pPr marL="0" indent="0" algn="l">
              <a:buNone/>
              <a:defRPr sz="21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98292E38-076C-EB41-8603-A55427D67604}"/>
              </a:ext>
            </a:extLst>
          </p:cNvPr>
          <p:cNvSpPr>
            <a:spLocks noGrp="1"/>
          </p:cNvSpPr>
          <p:nvPr>
            <p:ph type="body" sz="quarter" idx="10" hasCustomPrompt="1"/>
          </p:nvPr>
        </p:nvSpPr>
        <p:spPr>
          <a:xfrm>
            <a:off x="317810" y="240031"/>
            <a:ext cx="806631" cy="206243"/>
          </a:xfrm>
        </p:spPr>
        <p:txBody>
          <a:bodyPr>
            <a:noAutofit/>
          </a:bodyPr>
          <a:lstStyle>
            <a:lvl1pPr marL="0" indent="0">
              <a:buNone/>
              <a:defRPr sz="675">
                <a:solidFill>
                  <a:schemeClr val="bg1"/>
                </a:solidFill>
              </a:defRPr>
            </a:lvl1pPr>
            <a:lvl2pPr marL="257175" indent="0">
              <a:buNone/>
              <a:defRPr sz="675">
                <a:solidFill>
                  <a:schemeClr val="bg1"/>
                </a:solidFill>
              </a:defRPr>
            </a:lvl2pPr>
            <a:lvl3pPr marL="514350" indent="0">
              <a:buNone/>
              <a:defRPr sz="675">
                <a:solidFill>
                  <a:schemeClr val="bg1"/>
                </a:solidFill>
              </a:defRPr>
            </a:lvl3pPr>
            <a:lvl4pPr marL="771525" indent="0">
              <a:buNone/>
              <a:defRPr sz="675">
                <a:solidFill>
                  <a:schemeClr val="bg1"/>
                </a:solidFill>
              </a:defRPr>
            </a:lvl4pPr>
            <a:lvl5pPr marL="1028700" indent="0">
              <a:buNone/>
              <a:defRPr sz="675">
                <a:solidFill>
                  <a:schemeClr val="bg1"/>
                </a:solidFill>
              </a:defRPr>
            </a:lvl5pPr>
          </a:lstStyle>
          <a:p>
            <a:pPr lvl="0"/>
            <a:r>
              <a:rPr lang="en-US" dirty="0"/>
              <a:t>MM/DD/YY</a:t>
            </a:r>
          </a:p>
        </p:txBody>
      </p:sp>
      <p:sp>
        <p:nvSpPr>
          <p:cNvPr id="6" name="Text Placeholder 5">
            <a:extLst>
              <a:ext uri="{FF2B5EF4-FFF2-40B4-BE49-F238E27FC236}">
                <a16:creationId xmlns:a16="http://schemas.microsoft.com/office/drawing/2014/main" id="{8AC4349C-0BCF-8045-9796-523469306F36}"/>
              </a:ext>
            </a:extLst>
          </p:cNvPr>
          <p:cNvSpPr>
            <a:spLocks noGrp="1"/>
          </p:cNvSpPr>
          <p:nvPr>
            <p:ph type="body" sz="quarter" idx="11" hasCustomPrompt="1"/>
          </p:nvPr>
        </p:nvSpPr>
        <p:spPr>
          <a:xfrm>
            <a:off x="167238" y="4841748"/>
            <a:ext cx="4404762" cy="192557"/>
          </a:xfrm>
        </p:spPr>
        <p:txBody>
          <a:bodyPr anchor="ctr" anchorCtr="0">
            <a:normAutofit/>
          </a:bodyPr>
          <a:lstStyle>
            <a:lvl1pPr marL="0" indent="0">
              <a:buNone/>
              <a:defRPr sz="750" b="1">
                <a:solidFill>
                  <a:schemeClr val="bg1"/>
                </a:solidFill>
              </a:defRPr>
            </a:lvl1pPr>
            <a:lvl2pPr marL="257175" indent="0">
              <a:buNone/>
              <a:defRPr b="1">
                <a:solidFill>
                  <a:schemeClr val="bg1"/>
                </a:solidFill>
              </a:defRPr>
            </a:lvl2pPr>
            <a:lvl3pPr marL="514350" indent="0">
              <a:buNone/>
              <a:defRPr b="1">
                <a:solidFill>
                  <a:schemeClr val="bg1"/>
                </a:solidFill>
              </a:defRPr>
            </a:lvl3pPr>
            <a:lvl4pPr marL="771525" indent="0">
              <a:buNone/>
              <a:defRPr b="1">
                <a:solidFill>
                  <a:schemeClr val="bg1"/>
                </a:solidFill>
              </a:defRPr>
            </a:lvl4pPr>
            <a:lvl5pPr marL="1028700" indent="0">
              <a:buNone/>
              <a:defRPr b="1">
                <a:solidFill>
                  <a:schemeClr val="bg1"/>
                </a:solidFill>
              </a:defRPr>
            </a:lvl5pPr>
          </a:lstStyle>
          <a:p>
            <a:pPr lvl="0"/>
            <a:r>
              <a:rPr lang="en-US" sz="750" dirty="0"/>
              <a:t>Office/Department/Division Name</a:t>
            </a:r>
            <a:endParaRPr lang="en-US" dirty="0"/>
          </a:p>
        </p:txBody>
      </p:sp>
      <p:pic>
        <p:nvPicPr>
          <p:cNvPr id="8" name="Picture 7">
            <a:extLst>
              <a:ext uri="{FF2B5EF4-FFF2-40B4-BE49-F238E27FC236}">
                <a16:creationId xmlns:a16="http://schemas.microsoft.com/office/drawing/2014/main" id="{7C95DADE-73AC-4F4A-8D9D-D1CC61E9D5A2}"/>
              </a:ext>
            </a:extLst>
          </p:cNvPr>
          <p:cNvPicPr>
            <a:picLocks noChangeAspect="1"/>
          </p:cNvPicPr>
          <p:nvPr userDrawn="1"/>
        </p:nvPicPr>
        <p:blipFill>
          <a:blip r:embed="rId2"/>
          <a:stretch>
            <a:fillRect/>
          </a:stretch>
        </p:blipFill>
        <p:spPr>
          <a:xfrm>
            <a:off x="7050025" y="4841748"/>
            <a:ext cx="1932467" cy="143765"/>
          </a:xfrm>
          <a:prstGeom prst="rect">
            <a:avLst/>
          </a:prstGeom>
        </p:spPr>
      </p:pic>
    </p:spTree>
    <p:extLst>
      <p:ext uri="{BB962C8B-B14F-4D97-AF65-F5344CB8AC3E}">
        <p14:creationId xmlns:p14="http://schemas.microsoft.com/office/powerpoint/2010/main" val="4004199044"/>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Title Slid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BD438E-54C3-1542-AD4D-7C03686E93D3}"/>
              </a:ext>
            </a:extLst>
          </p:cNvPr>
          <p:cNvSpPr/>
          <p:nvPr userDrawn="1"/>
        </p:nvSpPr>
        <p:spPr>
          <a:xfrm>
            <a:off x="0" y="4218711"/>
            <a:ext cx="9144000" cy="9247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a:extLst>
              <a:ext uri="{FF2B5EF4-FFF2-40B4-BE49-F238E27FC236}">
                <a16:creationId xmlns:a16="http://schemas.microsoft.com/office/drawing/2014/main" id="{67C29C91-D1E5-C148-B8F1-D5C38B745EF3}"/>
              </a:ext>
            </a:extLst>
          </p:cNvPr>
          <p:cNvSpPr>
            <a:spLocks noGrp="1"/>
          </p:cNvSpPr>
          <p:nvPr>
            <p:ph type="ctrTitle"/>
          </p:nvPr>
        </p:nvSpPr>
        <p:spPr>
          <a:xfrm>
            <a:off x="317809" y="1154296"/>
            <a:ext cx="8452118" cy="691970"/>
          </a:xfrm>
        </p:spPr>
        <p:txBody>
          <a:bodyPr anchor="b" anchorCtr="0">
            <a:normAutofit/>
          </a:bodyPr>
          <a:lstStyle>
            <a:lvl1pPr algn="l">
              <a:defRPr sz="27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2B5F596-65D0-A341-9573-4D5B53D50F7E}"/>
              </a:ext>
            </a:extLst>
          </p:cNvPr>
          <p:cNvSpPr>
            <a:spLocks noGrp="1"/>
          </p:cNvSpPr>
          <p:nvPr>
            <p:ph type="subTitle" idx="1"/>
          </p:nvPr>
        </p:nvSpPr>
        <p:spPr>
          <a:xfrm>
            <a:off x="317809" y="1915322"/>
            <a:ext cx="8452118" cy="670880"/>
          </a:xfrm>
        </p:spPr>
        <p:txBody>
          <a:bodyPr>
            <a:normAutofit/>
          </a:bodyPr>
          <a:lstStyle>
            <a:lvl1pPr marL="0" indent="0" algn="l">
              <a:buNone/>
              <a:defRPr sz="21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98292E38-076C-EB41-8603-A55427D67604}"/>
              </a:ext>
            </a:extLst>
          </p:cNvPr>
          <p:cNvSpPr>
            <a:spLocks noGrp="1"/>
          </p:cNvSpPr>
          <p:nvPr>
            <p:ph type="body" sz="quarter" idx="10" hasCustomPrompt="1"/>
          </p:nvPr>
        </p:nvSpPr>
        <p:spPr>
          <a:xfrm>
            <a:off x="317810" y="240031"/>
            <a:ext cx="806631" cy="206243"/>
          </a:xfrm>
        </p:spPr>
        <p:txBody>
          <a:bodyPr>
            <a:noAutofit/>
          </a:bodyPr>
          <a:lstStyle>
            <a:lvl1pPr marL="0" indent="0">
              <a:buNone/>
              <a:defRPr sz="675">
                <a:solidFill>
                  <a:schemeClr val="bg1"/>
                </a:solidFill>
              </a:defRPr>
            </a:lvl1pPr>
            <a:lvl2pPr marL="257175" indent="0">
              <a:buNone/>
              <a:defRPr sz="675">
                <a:solidFill>
                  <a:schemeClr val="bg1"/>
                </a:solidFill>
              </a:defRPr>
            </a:lvl2pPr>
            <a:lvl3pPr marL="514350" indent="0">
              <a:buNone/>
              <a:defRPr sz="675">
                <a:solidFill>
                  <a:schemeClr val="bg1"/>
                </a:solidFill>
              </a:defRPr>
            </a:lvl3pPr>
            <a:lvl4pPr marL="771525" indent="0">
              <a:buNone/>
              <a:defRPr sz="675">
                <a:solidFill>
                  <a:schemeClr val="bg1"/>
                </a:solidFill>
              </a:defRPr>
            </a:lvl4pPr>
            <a:lvl5pPr marL="1028700" indent="0">
              <a:buNone/>
              <a:defRPr sz="675">
                <a:solidFill>
                  <a:schemeClr val="bg1"/>
                </a:solidFill>
              </a:defRPr>
            </a:lvl5pPr>
          </a:lstStyle>
          <a:p>
            <a:pPr lvl="0"/>
            <a:r>
              <a:rPr lang="en-US" dirty="0"/>
              <a:t>MM/DD/YY</a:t>
            </a:r>
          </a:p>
        </p:txBody>
      </p:sp>
      <p:sp>
        <p:nvSpPr>
          <p:cNvPr id="6" name="Text Placeholder 5">
            <a:extLst>
              <a:ext uri="{FF2B5EF4-FFF2-40B4-BE49-F238E27FC236}">
                <a16:creationId xmlns:a16="http://schemas.microsoft.com/office/drawing/2014/main" id="{8AC4349C-0BCF-8045-9796-523469306F36}"/>
              </a:ext>
            </a:extLst>
          </p:cNvPr>
          <p:cNvSpPr>
            <a:spLocks noGrp="1"/>
          </p:cNvSpPr>
          <p:nvPr>
            <p:ph type="body" sz="quarter" idx="11" hasCustomPrompt="1"/>
          </p:nvPr>
        </p:nvSpPr>
        <p:spPr>
          <a:xfrm>
            <a:off x="167238" y="4841748"/>
            <a:ext cx="4404762" cy="192557"/>
          </a:xfrm>
        </p:spPr>
        <p:txBody>
          <a:bodyPr anchor="ctr" anchorCtr="0">
            <a:normAutofit/>
          </a:bodyPr>
          <a:lstStyle>
            <a:lvl1pPr marL="0" indent="0">
              <a:buNone/>
              <a:defRPr sz="750" b="1">
                <a:solidFill>
                  <a:schemeClr val="bg1"/>
                </a:solidFill>
              </a:defRPr>
            </a:lvl1pPr>
            <a:lvl2pPr marL="257175" indent="0">
              <a:buNone/>
              <a:defRPr b="1">
                <a:solidFill>
                  <a:schemeClr val="bg1"/>
                </a:solidFill>
              </a:defRPr>
            </a:lvl2pPr>
            <a:lvl3pPr marL="514350" indent="0">
              <a:buNone/>
              <a:defRPr b="1">
                <a:solidFill>
                  <a:schemeClr val="bg1"/>
                </a:solidFill>
              </a:defRPr>
            </a:lvl3pPr>
            <a:lvl4pPr marL="771525" indent="0">
              <a:buNone/>
              <a:defRPr b="1">
                <a:solidFill>
                  <a:schemeClr val="bg1"/>
                </a:solidFill>
              </a:defRPr>
            </a:lvl4pPr>
            <a:lvl5pPr marL="1028700" indent="0">
              <a:buNone/>
              <a:defRPr b="1">
                <a:solidFill>
                  <a:schemeClr val="bg1"/>
                </a:solidFill>
              </a:defRPr>
            </a:lvl5pPr>
          </a:lstStyle>
          <a:p>
            <a:pPr lvl="0"/>
            <a:r>
              <a:rPr lang="en-US" sz="750" dirty="0"/>
              <a:t>Office/Department/Division Name</a:t>
            </a:r>
            <a:endParaRPr lang="en-US" dirty="0"/>
          </a:p>
        </p:txBody>
      </p:sp>
      <p:pic>
        <p:nvPicPr>
          <p:cNvPr id="8" name="Picture 7">
            <a:extLst>
              <a:ext uri="{FF2B5EF4-FFF2-40B4-BE49-F238E27FC236}">
                <a16:creationId xmlns:a16="http://schemas.microsoft.com/office/drawing/2014/main" id="{7C95DADE-73AC-4F4A-8D9D-D1CC61E9D5A2}"/>
              </a:ext>
            </a:extLst>
          </p:cNvPr>
          <p:cNvPicPr>
            <a:picLocks noChangeAspect="1"/>
          </p:cNvPicPr>
          <p:nvPr userDrawn="1"/>
        </p:nvPicPr>
        <p:blipFill>
          <a:blip r:embed="rId2"/>
          <a:stretch>
            <a:fillRect/>
          </a:stretch>
        </p:blipFill>
        <p:spPr>
          <a:xfrm>
            <a:off x="7050025" y="4841748"/>
            <a:ext cx="1932467" cy="143765"/>
          </a:xfrm>
          <a:prstGeom prst="rect">
            <a:avLst/>
          </a:prstGeom>
        </p:spPr>
      </p:pic>
    </p:spTree>
    <p:extLst>
      <p:ext uri="{BB962C8B-B14F-4D97-AF65-F5344CB8AC3E}">
        <p14:creationId xmlns:p14="http://schemas.microsoft.com/office/powerpoint/2010/main" val="713462163"/>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4_Title Slide">
    <p:bg>
      <p:bgPr>
        <a:solidFill>
          <a:schemeClr val="tx2"/>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0BD438E-54C3-1542-AD4D-7C03686E93D3}"/>
              </a:ext>
            </a:extLst>
          </p:cNvPr>
          <p:cNvSpPr/>
          <p:nvPr userDrawn="1"/>
        </p:nvSpPr>
        <p:spPr>
          <a:xfrm>
            <a:off x="0" y="4218711"/>
            <a:ext cx="9144000" cy="92479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 name="Title 1">
            <a:extLst>
              <a:ext uri="{FF2B5EF4-FFF2-40B4-BE49-F238E27FC236}">
                <a16:creationId xmlns:a16="http://schemas.microsoft.com/office/drawing/2014/main" id="{67C29C91-D1E5-C148-B8F1-D5C38B745EF3}"/>
              </a:ext>
            </a:extLst>
          </p:cNvPr>
          <p:cNvSpPr>
            <a:spLocks noGrp="1"/>
          </p:cNvSpPr>
          <p:nvPr>
            <p:ph type="ctrTitle"/>
          </p:nvPr>
        </p:nvSpPr>
        <p:spPr>
          <a:xfrm>
            <a:off x="317809" y="1154296"/>
            <a:ext cx="8452118" cy="691970"/>
          </a:xfrm>
        </p:spPr>
        <p:txBody>
          <a:bodyPr anchor="b" anchorCtr="0">
            <a:normAutofit/>
          </a:bodyPr>
          <a:lstStyle>
            <a:lvl1pPr algn="l">
              <a:defRPr sz="27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B2B5F596-65D0-A341-9573-4D5B53D50F7E}"/>
              </a:ext>
            </a:extLst>
          </p:cNvPr>
          <p:cNvSpPr>
            <a:spLocks noGrp="1"/>
          </p:cNvSpPr>
          <p:nvPr>
            <p:ph type="subTitle" idx="1"/>
          </p:nvPr>
        </p:nvSpPr>
        <p:spPr>
          <a:xfrm>
            <a:off x="317809" y="1915322"/>
            <a:ext cx="8452118" cy="670880"/>
          </a:xfrm>
        </p:spPr>
        <p:txBody>
          <a:bodyPr>
            <a:normAutofit/>
          </a:bodyPr>
          <a:lstStyle>
            <a:lvl1pPr marL="0" indent="0" algn="l">
              <a:buNone/>
              <a:defRPr sz="2100" b="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5" name="Text Placeholder 4">
            <a:extLst>
              <a:ext uri="{FF2B5EF4-FFF2-40B4-BE49-F238E27FC236}">
                <a16:creationId xmlns:a16="http://schemas.microsoft.com/office/drawing/2014/main" id="{98292E38-076C-EB41-8603-A55427D67604}"/>
              </a:ext>
            </a:extLst>
          </p:cNvPr>
          <p:cNvSpPr>
            <a:spLocks noGrp="1"/>
          </p:cNvSpPr>
          <p:nvPr>
            <p:ph type="body" sz="quarter" idx="10" hasCustomPrompt="1"/>
          </p:nvPr>
        </p:nvSpPr>
        <p:spPr>
          <a:xfrm>
            <a:off x="317810" y="240031"/>
            <a:ext cx="806631" cy="206243"/>
          </a:xfrm>
        </p:spPr>
        <p:txBody>
          <a:bodyPr>
            <a:noAutofit/>
          </a:bodyPr>
          <a:lstStyle>
            <a:lvl1pPr marL="0" indent="0">
              <a:buNone/>
              <a:defRPr sz="675">
                <a:solidFill>
                  <a:schemeClr val="bg1"/>
                </a:solidFill>
              </a:defRPr>
            </a:lvl1pPr>
            <a:lvl2pPr marL="257175" indent="0">
              <a:buNone/>
              <a:defRPr sz="675">
                <a:solidFill>
                  <a:schemeClr val="bg1"/>
                </a:solidFill>
              </a:defRPr>
            </a:lvl2pPr>
            <a:lvl3pPr marL="514350" indent="0">
              <a:buNone/>
              <a:defRPr sz="675">
                <a:solidFill>
                  <a:schemeClr val="bg1"/>
                </a:solidFill>
              </a:defRPr>
            </a:lvl3pPr>
            <a:lvl4pPr marL="771525" indent="0">
              <a:buNone/>
              <a:defRPr sz="675">
                <a:solidFill>
                  <a:schemeClr val="bg1"/>
                </a:solidFill>
              </a:defRPr>
            </a:lvl4pPr>
            <a:lvl5pPr marL="1028700" indent="0">
              <a:buNone/>
              <a:defRPr sz="675">
                <a:solidFill>
                  <a:schemeClr val="bg1"/>
                </a:solidFill>
              </a:defRPr>
            </a:lvl5pPr>
          </a:lstStyle>
          <a:p>
            <a:pPr lvl="0"/>
            <a:r>
              <a:rPr lang="en-US" dirty="0"/>
              <a:t>MM/DD/YY</a:t>
            </a:r>
          </a:p>
        </p:txBody>
      </p:sp>
      <p:sp>
        <p:nvSpPr>
          <p:cNvPr id="6" name="Text Placeholder 5">
            <a:extLst>
              <a:ext uri="{FF2B5EF4-FFF2-40B4-BE49-F238E27FC236}">
                <a16:creationId xmlns:a16="http://schemas.microsoft.com/office/drawing/2014/main" id="{8AC4349C-0BCF-8045-9796-523469306F36}"/>
              </a:ext>
            </a:extLst>
          </p:cNvPr>
          <p:cNvSpPr>
            <a:spLocks noGrp="1"/>
          </p:cNvSpPr>
          <p:nvPr>
            <p:ph type="body" sz="quarter" idx="11" hasCustomPrompt="1"/>
          </p:nvPr>
        </p:nvSpPr>
        <p:spPr>
          <a:xfrm>
            <a:off x="167238" y="4841748"/>
            <a:ext cx="4404762" cy="192557"/>
          </a:xfrm>
        </p:spPr>
        <p:txBody>
          <a:bodyPr anchor="ctr" anchorCtr="0">
            <a:normAutofit/>
          </a:bodyPr>
          <a:lstStyle>
            <a:lvl1pPr marL="0" indent="0">
              <a:buNone/>
              <a:defRPr sz="750" b="1">
                <a:solidFill>
                  <a:schemeClr val="bg1"/>
                </a:solidFill>
              </a:defRPr>
            </a:lvl1pPr>
            <a:lvl2pPr marL="257175" indent="0">
              <a:buNone/>
              <a:defRPr b="1">
                <a:solidFill>
                  <a:schemeClr val="bg1"/>
                </a:solidFill>
              </a:defRPr>
            </a:lvl2pPr>
            <a:lvl3pPr marL="514350" indent="0">
              <a:buNone/>
              <a:defRPr b="1">
                <a:solidFill>
                  <a:schemeClr val="bg1"/>
                </a:solidFill>
              </a:defRPr>
            </a:lvl3pPr>
            <a:lvl4pPr marL="771525" indent="0">
              <a:buNone/>
              <a:defRPr b="1">
                <a:solidFill>
                  <a:schemeClr val="bg1"/>
                </a:solidFill>
              </a:defRPr>
            </a:lvl4pPr>
            <a:lvl5pPr marL="1028700" indent="0">
              <a:buNone/>
              <a:defRPr b="1">
                <a:solidFill>
                  <a:schemeClr val="bg1"/>
                </a:solidFill>
              </a:defRPr>
            </a:lvl5pPr>
          </a:lstStyle>
          <a:p>
            <a:pPr lvl="0"/>
            <a:r>
              <a:rPr lang="en-US" sz="750" dirty="0"/>
              <a:t>Office/Department/Division Name</a:t>
            </a:r>
            <a:endParaRPr lang="en-US" dirty="0"/>
          </a:p>
        </p:txBody>
      </p:sp>
      <p:pic>
        <p:nvPicPr>
          <p:cNvPr id="8" name="Picture 7">
            <a:extLst>
              <a:ext uri="{FF2B5EF4-FFF2-40B4-BE49-F238E27FC236}">
                <a16:creationId xmlns:a16="http://schemas.microsoft.com/office/drawing/2014/main" id="{7C95DADE-73AC-4F4A-8D9D-D1CC61E9D5A2}"/>
              </a:ext>
            </a:extLst>
          </p:cNvPr>
          <p:cNvPicPr>
            <a:picLocks noChangeAspect="1"/>
          </p:cNvPicPr>
          <p:nvPr userDrawn="1"/>
        </p:nvPicPr>
        <p:blipFill>
          <a:blip r:embed="rId2"/>
          <a:stretch>
            <a:fillRect/>
          </a:stretch>
        </p:blipFill>
        <p:spPr>
          <a:xfrm>
            <a:off x="7050025" y="4841748"/>
            <a:ext cx="1932467" cy="143765"/>
          </a:xfrm>
          <a:prstGeom prst="rect">
            <a:avLst/>
          </a:prstGeom>
        </p:spPr>
      </p:pic>
    </p:spTree>
    <p:extLst>
      <p:ext uri="{BB962C8B-B14F-4D97-AF65-F5344CB8AC3E}">
        <p14:creationId xmlns:p14="http://schemas.microsoft.com/office/powerpoint/2010/main" val="3800322528"/>
      </p:ext>
    </p:extLst>
  </p:cSld>
  <p:clrMapOvr>
    <a:masterClrMapping/>
  </p:clrMapOvr>
  <p:extLst>
    <p:ext uri="{DCECCB84-F9BA-43D5-87BE-67443E8EF086}">
      <p15:sldGuideLst xmlns:p15="http://schemas.microsoft.com/office/powerpoint/2012/main">
        <p15:guide id="1" orient="horz" pos="4176">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list">
  <p:cSld name="Two Row">
    <p:spTree>
      <p:nvGrpSpPr>
        <p:cNvPr id="1" name="Shape 69"/>
        <p:cNvGrpSpPr/>
        <p:nvPr/>
      </p:nvGrpSpPr>
      <p:grpSpPr>
        <a:xfrm>
          <a:off x="0" y="0"/>
          <a:ext cx="0" cy="0"/>
          <a:chOff x="0" y="0"/>
          <a:chExt cx="0" cy="0"/>
        </a:xfrm>
      </p:grpSpPr>
      <p:sp>
        <p:nvSpPr>
          <p:cNvPr id="70" name="Google Shape;70;p16"/>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1" name="Google Shape;71;p16"/>
          <p:cNvSpPr txBox="1">
            <a:spLocks noGrp="1"/>
          </p:cNvSpPr>
          <p:nvPr>
            <p:ph type="body" idx="1"/>
          </p:nvPr>
        </p:nvSpPr>
        <p:spPr>
          <a:xfrm>
            <a:off x="590575" y="1071413"/>
            <a:ext cx="3715800" cy="32244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72" name="Google Shape;72;p16"/>
          <p:cNvSpPr txBox="1">
            <a:spLocks noGrp="1"/>
          </p:cNvSpPr>
          <p:nvPr>
            <p:ph type="body" idx="2"/>
          </p:nvPr>
        </p:nvSpPr>
        <p:spPr>
          <a:xfrm>
            <a:off x="4875500" y="1071413"/>
            <a:ext cx="3715800" cy="32244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73" name="Google Shape;73;p1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and right aligned image">
  <p:cSld name="Two Row_1">
    <p:spTree>
      <p:nvGrpSpPr>
        <p:cNvPr id="1" name="Shape 74"/>
        <p:cNvGrpSpPr/>
        <p:nvPr/>
      </p:nvGrpSpPr>
      <p:grpSpPr>
        <a:xfrm>
          <a:off x="0" y="0"/>
          <a:ext cx="0" cy="0"/>
          <a:chOff x="0" y="0"/>
          <a:chExt cx="0" cy="0"/>
        </a:xfrm>
      </p:grpSpPr>
      <p:sp>
        <p:nvSpPr>
          <p:cNvPr id="75" name="Google Shape;75;p17"/>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6" name="Google Shape;76;p17"/>
          <p:cNvSpPr txBox="1">
            <a:spLocks noGrp="1"/>
          </p:cNvSpPr>
          <p:nvPr>
            <p:ph type="body" idx="1"/>
          </p:nvPr>
        </p:nvSpPr>
        <p:spPr>
          <a:xfrm>
            <a:off x="590575" y="1282988"/>
            <a:ext cx="3644100" cy="32244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77" name="Google Shape;77;p17"/>
          <p:cNvSpPr txBox="1">
            <a:spLocks noGrp="1"/>
          </p:cNvSpPr>
          <p:nvPr>
            <p:ph type="title" idx="2"/>
          </p:nvPr>
        </p:nvSpPr>
        <p:spPr>
          <a:xfrm>
            <a:off x="590575" y="916781"/>
            <a:ext cx="7310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78" name="Google Shape;78;p1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Row list + image">
  <p:cSld name="Two Row_1_1">
    <p:spTree>
      <p:nvGrpSpPr>
        <p:cNvPr id="1" name="Shape 79"/>
        <p:cNvGrpSpPr/>
        <p:nvPr/>
      </p:nvGrpSpPr>
      <p:grpSpPr>
        <a:xfrm>
          <a:off x="0" y="0"/>
          <a:ext cx="0" cy="0"/>
          <a:chOff x="0" y="0"/>
          <a:chExt cx="0" cy="0"/>
        </a:xfrm>
      </p:grpSpPr>
      <p:sp>
        <p:nvSpPr>
          <p:cNvPr id="80" name="Google Shape;80;p18"/>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1" name="Google Shape;81;p18"/>
          <p:cNvSpPr txBox="1">
            <a:spLocks noGrp="1"/>
          </p:cNvSpPr>
          <p:nvPr>
            <p:ph type="body" idx="1"/>
          </p:nvPr>
        </p:nvSpPr>
        <p:spPr>
          <a:xfrm>
            <a:off x="590575" y="1282988"/>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82" name="Google Shape;82;p18"/>
          <p:cNvSpPr txBox="1">
            <a:spLocks noGrp="1"/>
          </p:cNvSpPr>
          <p:nvPr>
            <p:ph type="title" idx="2"/>
          </p:nvPr>
        </p:nvSpPr>
        <p:spPr>
          <a:xfrm>
            <a:off x="590575" y="916781"/>
            <a:ext cx="7310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83" name="Google Shape;83;p18"/>
          <p:cNvSpPr txBox="1">
            <a:spLocks noGrp="1"/>
          </p:cNvSpPr>
          <p:nvPr>
            <p:ph type="body" idx="3"/>
          </p:nvPr>
        </p:nvSpPr>
        <p:spPr>
          <a:xfrm>
            <a:off x="590575" y="3087713"/>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84" name="Google Shape;84;p18"/>
          <p:cNvSpPr txBox="1">
            <a:spLocks noGrp="1"/>
          </p:cNvSpPr>
          <p:nvPr>
            <p:ph type="title" idx="4"/>
          </p:nvPr>
        </p:nvSpPr>
        <p:spPr>
          <a:xfrm>
            <a:off x="590575" y="2721506"/>
            <a:ext cx="7310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85" name="Google Shape;85;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4 list">
  <p:cSld name="Two Row_1_1_1">
    <p:spTree>
      <p:nvGrpSpPr>
        <p:cNvPr id="1" name="Shape 86"/>
        <p:cNvGrpSpPr/>
        <p:nvPr/>
      </p:nvGrpSpPr>
      <p:grpSpPr>
        <a:xfrm>
          <a:off x="0" y="0"/>
          <a:ext cx="0" cy="0"/>
          <a:chOff x="0" y="0"/>
          <a:chExt cx="0" cy="0"/>
        </a:xfrm>
      </p:grpSpPr>
      <p:sp>
        <p:nvSpPr>
          <p:cNvPr id="87" name="Google Shape;87;p19"/>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8" name="Google Shape;88;p19"/>
          <p:cNvSpPr txBox="1">
            <a:spLocks noGrp="1"/>
          </p:cNvSpPr>
          <p:nvPr>
            <p:ph type="body" idx="1"/>
          </p:nvPr>
        </p:nvSpPr>
        <p:spPr>
          <a:xfrm>
            <a:off x="590575" y="1282988"/>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89" name="Google Shape;89;p19"/>
          <p:cNvSpPr txBox="1">
            <a:spLocks noGrp="1"/>
          </p:cNvSpPr>
          <p:nvPr>
            <p:ph type="title" idx="2"/>
          </p:nvPr>
        </p:nvSpPr>
        <p:spPr>
          <a:xfrm>
            <a:off x="590575" y="916781"/>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90" name="Google Shape;90;p19"/>
          <p:cNvSpPr txBox="1">
            <a:spLocks noGrp="1"/>
          </p:cNvSpPr>
          <p:nvPr>
            <p:ph type="body" idx="3"/>
          </p:nvPr>
        </p:nvSpPr>
        <p:spPr>
          <a:xfrm>
            <a:off x="590575" y="3087713"/>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91" name="Google Shape;91;p19"/>
          <p:cNvSpPr txBox="1">
            <a:spLocks noGrp="1"/>
          </p:cNvSpPr>
          <p:nvPr>
            <p:ph type="title" idx="4"/>
          </p:nvPr>
        </p:nvSpPr>
        <p:spPr>
          <a:xfrm>
            <a:off x="590575" y="2721506"/>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92" name="Google Shape;92;p19"/>
          <p:cNvSpPr txBox="1">
            <a:spLocks noGrp="1"/>
          </p:cNvSpPr>
          <p:nvPr>
            <p:ph type="body" idx="5"/>
          </p:nvPr>
        </p:nvSpPr>
        <p:spPr>
          <a:xfrm>
            <a:off x="4790700" y="1282988"/>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93" name="Google Shape;93;p19"/>
          <p:cNvSpPr txBox="1">
            <a:spLocks noGrp="1"/>
          </p:cNvSpPr>
          <p:nvPr>
            <p:ph type="title" idx="6"/>
          </p:nvPr>
        </p:nvSpPr>
        <p:spPr>
          <a:xfrm>
            <a:off x="4790700" y="916781"/>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94" name="Google Shape;94;p19"/>
          <p:cNvSpPr txBox="1">
            <a:spLocks noGrp="1"/>
          </p:cNvSpPr>
          <p:nvPr>
            <p:ph type="body" idx="7"/>
          </p:nvPr>
        </p:nvSpPr>
        <p:spPr>
          <a:xfrm>
            <a:off x="4790700" y="3087713"/>
            <a:ext cx="3644100" cy="11922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95" name="Google Shape;95;p19"/>
          <p:cNvSpPr txBox="1">
            <a:spLocks noGrp="1"/>
          </p:cNvSpPr>
          <p:nvPr>
            <p:ph type="title" idx="8"/>
          </p:nvPr>
        </p:nvSpPr>
        <p:spPr>
          <a:xfrm>
            <a:off x="4790700" y="2721506"/>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96" name="Google Shape;96;p1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list with horizontal bottom image">
  <p:cSld name="Two Row_1_1_1_1">
    <p:spTree>
      <p:nvGrpSpPr>
        <p:cNvPr id="1" name="Shape 97"/>
        <p:cNvGrpSpPr/>
        <p:nvPr/>
      </p:nvGrpSpPr>
      <p:grpSpPr>
        <a:xfrm>
          <a:off x="0" y="0"/>
          <a:ext cx="0" cy="0"/>
          <a:chOff x="0" y="0"/>
          <a:chExt cx="0" cy="0"/>
        </a:xfrm>
      </p:grpSpPr>
      <p:sp>
        <p:nvSpPr>
          <p:cNvPr id="98" name="Google Shape;98;p20"/>
          <p:cNvSpPr txBox="1">
            <a:spLocks noGrp="1"/>
          </p:cNvSpPr>
          <p:nvPr>
            <p:ph type="title"/>
          </p:nvPr>
        </p:nvSpPr>
        <p:spPr>
          <a:xfrm>
            <a:off x="394853" y="273844"/>
            <a:ext cx="8330100" cy="349800"/>
          </a:xfrm>
          <a:prstGeom prst="rect">
            <a:avLst/>
          </a:prstGeom>
          <a:noFill/>
          <a:ln>
            <a:noFill/>
          </a:ln>
        </p:spPr>
        <p:txBody>
          <a:bodyPr spcFirstLastPara="1" wrap="square" lIns="91425" tIns="45700" rIns="91425" bIns="45700" anchor="t" anchorCtr="0">
            <a:noAutofit/>
          </a:bodyPr>
          <a:lstStyle>
            <a:lvl1pPr lvl="0" algn="l" rtl="0">
              <a:lnSpc>
                <a:spcPct val="90000"/>
              </a:lnSpc>
              <a:spcBef>
                <a:spcPts val="0"/>
              </a:spcBef>
              <a:spcAft>
                <a:spcPts val="0"/>
              </a:spcAft>
              <a:buClr>
                <a:schemeClr val="dk2"/>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20"/>
          <p:cNvSpPr txBox="1">
            <a:spLocks noGrp="1"/>
          </p:cNvSpPr>
          <p:nvPr>
            <p:ph type="body" idx="1"/>
          </p:nvPr>
        </p:nvSpPr>
        <p:spPr>
          <a:xfrm>
            <a:off x="590575" y="1282988"/>
            <a:ext cx="3644100" cy="31140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100" name="Google Shape;100;p20"/>
          <p:cNvSpPr txBox="1">
            <a:spLocks noGrp="1"/>
          </p:cNvSpPr>
          <p:nvPr>
            <p:ph type="title" idx="2"/>
          </p:nvPr>
        </p:nvSpPr>
        <p:spPr>
          <a:xfrm>
            <a:off x="590575" y="916781"/>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101" name="Google Shape;101;p20"/>
          <p:cNvSpPr txBox="1">
            <a:spLocks noGrp="1"/>
          </p:cNvSpPr>
          <p:nvPr>
            <p:ph type="body" idx="3"/>
          </p:nvPr>
        </p:nvSpPr>
        <p:spPr>
          <a:xfrm>
            <a:off x="4790700" y="1282988"/>
            <a:ext cx="3644100" cy="3114000"/>
          </a:xfrm>
          <a:prstGeom prst="rect">
            <a:avLst/>
          </a:prstGeom>
        </p:spPr>
        <p:txBody>
          <a:bodyPr spcFirstLastPara="1" wrap="square" lIns="91425" tIns="45700" rIns="91425" bIns="45700" anchor="t" anchorCtr="0">
            <a:noAutofit/>
          </a:bodyPr>
          <a:lstStyle>
            <a:lvl1pPr marL="457200" lvl="0" indent="-361950" rtl="0">
              <a:lnSpc>
                <a:spcPct val="100000"/>
              </a:lnSpc>
              <a:spcBef>
                <a:spcPts val="750"/>
              </a:spcBef>
              <a:spcAft>
                <a:spcPts val="0"/>
              </a:spcAft>
              <a:buSzPts val="2100"/>
              <a:buChar char="•"/>
              <a:defRPr sz="2100"/>
            </a:lvl1pPr>
            <a:lvl2pPr marL="914400" lvl="1" indent="-342900" rtl="0">
              <a:lnSpc>
                <a:spcPct val="100000"/>
              </a:lnSpc>
              <a:spcBef>
                <a:spcPts val="375"/>
              </a:spcBef>
              <a:spcAft>
                <a:spcPts val="0"/>
              </a:spcAft>
              <a:buSzPts val="1800"/>
              <a:buChar char="•"/>
              <a:defRPr sz="1800"/>
            </a:lvl2pPr>
            <a:lvl3pPr marL="1371600" lvl="2" indent="-330200" rtl="0">
              <a:lnSpc>
                <a:spcPct val="100000"/>
              </a:lnSpc>
              <a:spcBef>
                <a:spcPts val="375"/>
              </a:spcBef>
              <a:spcAft>
                <a:spcPts val="0"/>
              </a:spcAft>
              <a:buSzPts val="1600"/>
              <a:buChar char="•"/>
              <a:defRPr sz="1600"/>
            </a:lvl3pPr>
            <a:lvl4pPr marL="1828800" lvl="3" indent="-317500" rtl="0">
              <a:lnSpc>
                <a:spcPct val="100000"/>
              </a:lnSpc>
              <a:spcBef>
                <a:spcPts val="375"/>
              </a:spcBef>
              <a:spcAft>
                <a:spcPts val="0"/>
              </a:spcAft>
              <a:buSzPts val="1400"/>
              <a:buChar char="•"/>
              <a:defRPr sz="1400"/>
            </a:lvl4pPr>
            <a:lvl5pPr marL="2286000" lvl="4" indent="-304800" rtl="0">
              <a:lnSpc>
                <a:spcPct val="100000"/>
              </a:lnSpc>
              <a:spcBef>
                <a:spcPts val="375"/>
              </a:spcBef>
              <a:spcAft>
                <a:spcPts val="0"/>
              </a:spcAft>
              <a:buSzPts val="1200"/>
              <a:buChar char="•"/>
              <a:defRPr/>
            </a:lvl5pPr>
            <a:lvl6pPr marL="2743200" lvl="5"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6pPr>
            <a:lvl7pPr marL="3200400" lvl="6"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7pPr>
            <a:lvl8pPr marL="3657600" lvl="7"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8pPr>
            <a:lvl9pPr marL="4114800" lvl="8" indent="-292100" rtl="0">
              <a:lnSpc>
                <a:spcPct val="100000"/>
              </a:lnSpc>
              <a:spcBef>
                <a:spcPts val="375"/>
              </a:spcBef>
              <a:spcAft>
                <a:spcPts val="0"/>
              </a:spcAft>
              <a:buClr>
                <a:srgbClr val="666666"/>
              </a:buClr>
              <a:buSzPts val="1000"/>
              <a:buFont typeface="Century Gothic"/>
              <a:buChar char="•"/>
              <a:defRPr sz="1000">
                <a:solidFill>
                  <a:srgbClr val="666666"/>
                </a:solidFill>
                <a:latin typeface="Century Gothic"/>
                <a:ea typeface="Century Gothic"/>
                <a:cs typeface="Century Gothic"/>
                <a:sym typeface="Century Gothic"/>
              </a:defRPr>
            </a:lvl9pPr>
          </a:lstStyle>
          <a:p>
            <a:endParaRPr/>
          </a:p>
        </p:txBody>
      </p:sp>
      <p:sp>
        <p:nvSpPr>
          <p:cNvPr id="102" name="Google Shape;102;p20"/>
          <p:cNvSpPr txBox="1">
            <a:spLocks noGrp="1"/>
          </p:cNvSpPr>
          <p:nvPr>
            <p:ph type="title" idx="4"/>
          </p:nvPr>
        </p:nvSpPr>
        <p:spPr>
          <a:xfrm>
            <a:off x="4790700" y="916781"/>
            <a:ext cx="3959700" cy="196500"/>
          </a:xfrm>
          <a:prstGeom prst="rect">
            <a:avLst/>
          </a:prstGeom>
        </p:spPr>
        <p:txBody>
          <a:bodyPr spcFirstLastPara="1" wrap="square" lIns="91425" tIns="45700" rIns="91425" bIns="45700" anchor="t" anchorCtr="0">
            <a:noAutofit/>
          </a:bodyPr>
          <a:lstStyle>
            <a:lvl1pPr lvl="0" rtl="0">
              <a:lnSpc>
                <a:spcPct val="100000"/>
              </a:lnSpc>
              <a:spcBef>
                <a:spcPts val="0"/>
              </a:spcBef>
              <a:spcAft>
                <a:spcPts val="0"/>
              </a:spcAft>
              <a:buNone/>
              <a:defRPr sz="2100">
                <a:solidFill>
                  <a:srgbClr val="04859B"/>
                </a:solidFill>
              </a:defRPr>
            </a:lvl1pPr>
            <a:lvl2pPr lvl="1" rtl="0">
              <a:lnSpc>
                <a:spcPct val="100000"/>
              </a:lnSpc>
              <a:spcBef>
                <a:spcPts val="0"/>
              </a:spcBef>
              <a:spcAft>
                <a:spcPts val="0"/>
              </a:spcAft>
              <a:buNone/>
              <a:defRPr sz="2100">
                <a:solidFill>
                  <a:srgbClr val="04859B"/>
                </a:solidFill>
              </a:defRPr>
            </a:lvl2pPr>
            <a:lvl3pPr lvl="2" rtl="0">
              <a:lnSpc>
                <a:spcPct val="100000"/>
              </a:lnSpc>
              <a:spcBef>
                <a:spcPts val="0"/>
              </a:spcBef>
              <a:spcAft>
                <a:spcPts val="0"/>
              </a:spcAft>
              <a:buNone/>
              <a:defRPr sz="2100">
                <a:solidFill>
                  <a:srgbClr val="04859B"/>
                </a:solidFill>
              </a:defRPr>
            </a:lvl3pPr>
            <a:lvl4pPr lvl="3" rtl="0">
              <a:lnSpc>
                <a:spcPct val="100000"/>
              </a:lnSpc>
              <a:spcBef>
                <a:spcPts val="0"/>
              </a:spcBef>
              <a:spcAft>
                <a:spcPts val="0"/>
              </a:spcAft>
              <a:buNone/>
              <a:defRPr sz="2100">
                <a:solidFill>
                  <a:srgbClr val="04859B"/>
                </a:solidFill>
              </a:defRPr>
            </a:lvl4pPr>
            <a:lvl5pPr lvl="4" rtl="0">
              <a:lnSpc>
                <a:spcPct val="100000"/>
              </a:lnSpc>
              <a:spcBef>
                <a:spcPts val="0"/>
              </a:spcBef>
              <a:spcAft>
                <a:spcPts val="0"/>
              </a:spcAft>
              <a:buNone/>
              <a:defRPr sz="2100">
                <a:solidFill>
                  <a:srgbClr val="04859B"/>
                </a:solidFill>
              </a:defRPr>
            </a:lvl5pPr>
            <a:lvl6pPr lvl="5" rtl="0">
              <a:lnSpc>
                <a:spcPct val="100000"/>
              </a:lnSpc>
              <a:spcBef>
                <a:spcPts val="0"/>
              </a:spcBef>
              <a:spcAft>
                <a:spcPts val="0"/>
              </a:spcAft>
              <a:buNone/>
              <a:defRPr sz="2100">
                <a:solidFill>
                  <a:srgbClr val="04859B"/>
                </a:solidFill>
              </a:defRPr>
            </a:lvl6pPr>
            <a:lvl7pPr lvl="6" rtl="0">
              <a:lnSpc>
                <a:spcPct val="100000"/>
              </a:lnSpc>
              <a:spcBef>
                <a:spcPts val="0"/>
              </a:spcBef>
              <a:spcAft>
                <a:spcPts val="0"/>
              </a:spcAft>
              <a:buNone/>
              <a:defRPr sz="2100">
                <a:solidFill>
                  <a:srgbClr val="04859B"/>
                </a:solidFill>
              </a:defRPr>
            </a:lvl7pPr>
            <a:lvl8pPr lvl="7" rtl="0">
              <a:lnSpc>
                <a:spcPct val="100000"/>
              </a:lnSpc>
              <a:spcBef>
                <a:spcPts val="0"/>
              </a:spcBef>
              <a:spcAft>
                <a:spcPts val="0"/>
              </a:spcAft>
              <a:buNone/>
              <a:defRPr sz="2100">
                <a:solidFill>
                  <a:srgbClr val="04859B"/>
                </a:solidFill>
              </a:defRPr>
            </a:lvl8pPr>
            <a:lvl9pPr lvl="8" rtl="0">
              <a:lnSpc>
                <a:spcPct val="100000"/>
              </a:lnSpc>
              <a:spcBef>
                <a:spcPts val="0"/>
              </a:spcBef>
              <a:spcAft>
                <a:spcPts val="0"/>
              </a:spcAft>
              <a:buNone/>
              <a:defRPr sz="2100">
                <a:solidFill>
                  <a:srgbClr val="04859B"/>
                </a:solidFill>
              </a:defRPr>
            </a:lvl9pPr>
          </a:lstStyle>
          <a:p>
            <a:endParaRPr/>
          </a:p>
        </p:txBody>
      </p:sp>
      <p:sp>
        <p:nvSpPr>
          <p:cNvPr id="103" name="Google Shape;103;p2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3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Aqua">
  <p:cSld name="Section Header Aqua">
    <p:bg>
      <p:bgPr>
        <a:solidFill>
          <a:schemeClr val="accent1"/>
        </a:solidFill>
        <a:effectLst/>
      </p:bgPr>
    </p:bg>
    <p:spTree>
      <p:nvGrpSpPr>
        <p:cNvPr id="1" name="Shape 104"/>
        <p:cNvGrpSpPr/>
        <p:nvPr/>
      </p:nvGrpSpPr>
      <p:grpSpPr>
        <a:xfrm>
          <a:off x="0" y="0"/>
          <a:ext cx="0" cy="0"/>
          <a:chOff x="0" y="0"/>
          <a:chExt cx="0" cy="0"/>
        </a:xfrm>
      </p:grpSpPr>
      <p:sp>
        <p:nvSpPr>
          <p:cNvPr id="105" name="Google Shape;105;p21"/>
          <p:cNvSpPr/>
          <p:nvPr/>
        </p:nvSpPr>
        <p:spPr>
          <a:xfrm>
            <a:off x="20875" y="4218597"/>
            <a:ext cx="9144000" cy="9246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sp>
        <p:nvSpPr>
          <p:cNvPr id="106" name="Google Shape;106;p21"/>
          <p:cNvSpPr txBox="1">
            <a:spLocks noGrp="1"/>
          </p:cNvSpPr>
          <p:nvPr>
            <p:ph type="title"/>
          </p:nvPr>
        </p:nvSpPr>
        <p:spPr>
          <a:xfrm>
            <a:off x="740625" y="3878175"/>
            <a:ext cx="7650600" cy="340500"/>
          </a:xfrm>
          <a:prstGeom prst="rect">
            <a:avLst/>
          </a:prstGeom>
        </p:spPr>
        <p:txBody>
          <a:bodyPr spcFirstLastPara="1" wrap="square" lIns="91425" tIns="45700" rIns="91425" bIns="45700" anchor="t" anchorCtr="0">
            <a:noAutofit/>
          </a:bodyPr>
          <a:lstStyle>
            <a:lvl1pPr lvl="0" rtl="0">
              <a:spcBef>
                <a:spcPts val="0"/>
              </a:spcBef>
              <a:spcAft>
                <a:spcPts val="0"/>
              </a:spcAft>
              <a:buNone/>
              <a:defRPr>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7" name="Google Shape;107;p21"/>
          <p:cNvSpPr txBox="1">
            <a:spLocks noGrp="1"/>
          </p:cNvSpPr>
          <p:nvPr>
            <p:ph type="subTitle" idx="1"/>
          </p:nvPr>
        </p:nvSpPr>
        <p:spPr>
          <a:xfrm>
            <a:off x="785725" y="4218600"/>
            <a:ext cx="7614300" cy="340500"/>
          </a:xfrm>
          <a:prstGeom prst="rect">
            <a:avLst/>
          </a:prstGeom>
        </p:spPr>
        <p:txBody>
          <a:bodyPr spcFirstLastPara="1" wrap="square" lIns="91425" tIns="45700" rIns="91425" bIns="45700" anchor="t" anchorCtr="0">
            <a:noAutofit/>
          </a:bodyPr>
          <a:lstStyle>
            <a:lvl1pPr lvl="0" rtl="0">
              <a:spcBef>
                <a:spcPts val="750"/>
              </a:spcBef>
              <a:spcAft>
                <a:spcPts val="0"/>
              </a:spcAft>
              <a:buNone/>
              <a:defRPr>
                <a:solidFill>
                  <a:srgbClr val="FFFFFF"/>
                </a:solidFill>
              </a:defRPr>
            </a:lvl1pPr>
            <a:lvl2pPr lvl="1" rtl="0">
              <a:spcBef>
                <a:spcPts val="750"/>
              </a:spcBef>
              <a:spcAft>
                <a:spcPts val="0"/>
              </a:spcAft>
              <a:buNone/>
              <a:defRPr>
                <a:solidFill>
                  <a:srgbClr val="FFFFFF"/>
                </a:solidFill>
              </a:defRPr>
            </a:lvl2pPr>
            <a:lvl3pPr lvl="2" rtl="0">
              <a:spcBef>
                <a:spcPts val="750"/>
              </a:spcBef>
              <a:spcAft>
                <a:spcPts val="0"/>
              </a:spcAft>
              <a:buNone/>
              <a:defRPr>
                <a:solidFill>
                  <a:srgbClr val="FFFFFF"/>
                </a:solidFill>
              </a:defRPr>
            </a:lvl3pPr>
            <a:lvl4pPr lvl="3" rtl="0">
              <a:spcBef>
                <a:spcPts val="750"/>
              </a:spcBef>
              <a:spcAft>
                <a:spcPts val="0"/>
              </a:spcAft>
              <a:buNone/>
              <a:defRPr>
                <a:solidFill>
                  <a:srgbClr val="FFFFFF"/>
                </a:solidFill>
              </a:defRPr>
            </a:lvl4pPr>
            <a:lvl5pPr lvl="4" rtl="0">
              <a:spcBef>
                <a:spcPts val="750"/>
              </a:spcBef>
              <a:spcAft>
                <a:spcPts val="0"/>
              </a:spcAft>
              <a:buNone/>
              <a:defRPr>
                <a:solidFill>
                  <a:srgbClr val="FFFFFF"/>
                </a:solidFill>
              </a:defRPr>
            </a:lvl5pPr>
            <a:lvl6pPr lvl="5" rtl="0">
              <a:spcBef>
                <a:spcPts val="750"/>
              </a:spcBef>
              <a:spcAft>
                <a:spcPts val="0"/>
              </a:spcAft>
              <a:buNone/>
              <a:defRPr>
                <a:solidFill>
                  <a:srgbClr val="FFFFFF"/>
                </a:solidFill>
              </a:defRPr>
            </a:lvl6pPr>
            <a:lvl7pPr lvl="6" rtl="0">
              <a:spcBef>
                <a:spcPts val="750"/>
              </a:spcBef>
              <a:spcAft>
                <a:spcPts val="0"/>
              </a:spcAft>
              <a:buNone/>
              <a:defRPr>
                <a:solidFill>
                  <a:srgbClr val="FFFFFF"/>
                </a:solidFill>
              </a:defRPr>
            </a:lvl7pPr>
            <a:lvl8pPr lvl="7" rtl="0">
              <a:spcBef>
                <a:spcPts val="750"/>
              </a:spcBef>
              <a:spcAft>
                <a:spcPts val="0"/>
              </a:spcAft>
              <a:buNone/>
              <a:defRPr>
                <a:solidFill>
                  <a:srgbClr val="FFFFFF"/>
                </a:solidFill>
              </a:defRPr>
            </a:lvl8pPr>
            <a:lvl9pPr lvl="8" rtl="0">
              <a:spcBef>
                <a:spcPts val="750"/>
              </a:spcBef>
              <a:spcAft>
                <a:spcPts val="0"/>
              </a:spcAft>
              <a:buNone/>
              <a:defRPr>
                <a:solidFill>
                  <a:srgbClr val="FFFFFF"/>
                </a:solidFill>
              </a:defRPr>
            </a:lvl9pPr>
          </a:lstStyle>
          <a:p>
            <a:endParaRPr/>
          </a:p>
        </p:txBody>
      </p:sp>
      <p:sp>
        <p:nvSpPr>
          <p:cNvPr id="108" name="Google Shape;108;p2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End Slide">
  <p:cSld name="End Slide">
    <p:bg>
      <p:bgPr>
        <a:solidFill>
          <a:schemeClr val="dk2"/>
        </a:solidFill>
        <a:effectLst/>
      </p:bgPr>
    </p:bg>
    <p:spTree>
      <p:nvGrpSpPr>
        <p:cNvPr id="1" name="Shape 109"/>
        <p:cNvGrpSpPr/>
        <p:nvPr/>
      </p:nvGrpSpPr>
      <p:grpSpPr>
        <a:xfrm>
          <a:off x="0" y="0"/>
          <a:ext cx="0" cy="0"/>
          <a:chOff x="0" y="0"/>
          <a:chExt cx="0" cy="0"/>
        </a:xfrm>
      </p:grpSpPr>
      <p:sp>
        <p:nvSpPr>
          <p:cNvPr id="110" name="Google Shape;110;p22"/>
          <p:cNvSpPr/>
          <p:nvPr/>
        </p:nvSpPr>
        <p:spPr>
          <a:xfrm>
            <a:off x="0" y="4623955"/>
            <a:ext cx="9144000" cy="519600"/>
          </a:xfrm>
          <a:prstGeom prst="rect">
            <a:avLst/>
          </a:prstGeom>
          <a:solidFill>
            <a:schemeClr val="dk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350">
              <a:solidFill>
                <a:schemeClr val="lt1"/>
              </a:solidFill>
              <a:latin typeface="Calibri"/>
              <a:ea typeface="Calibri"/>
              <a:cs typeface="Calibri"/>
              <a:sym typeface="Calibri"/>
            </a:endParaRPr>
          </a:p>
        </p:txBody>
      </p:sp>
      <p:pic>
        <p:nvPicPr>
          <p:cNvPr id="111" name="Google Shape;111;p22"/>
          <p:cNvPicPr preferRelativeResize="0"/>
          <p:nvPr/>
        </p:nvPicPr>
        <p:blipFill rotWithShape="1">
          <a:blip r:embed="rId2">
            <a:alphaModFix/>
          </a:blip>
          <a:srcRect/>
          <a:stretch/>
        </p:blipFill>
        <p:spPr>
          <a:xfrm>
            <a:off x="1257673" y="2354579"/>
            <a:ext cx="4971491" cy="369851"/>
          </a:xfrm>
          <a:prstGeom prst="rect">
            <a:avLst/>
          </a:prstGeom>
          <a:noFill/>
          <a:ln>
            <a:noFill/>
          </a:ln>
        </p:spPr>
      </p:pic>
      <p:sp>
        <p:nvSpPr>
          <p:cNvPr id="112" name="Google Shape;112;p2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94852" y="324449"/>
            <a:ext cx="8334600" cy="3498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2"/>
              </a:buClr>
              <a:buSzPts val="2700"/>
              <a:buFont typeface="Century Gothic"/>
              <a:buNone/>
              <a:defRPr sz="2700" b="1" i="0" u="none" strike="noStrike" cap="none">
                <a:solidFill>
                  <a:schemeClr val="dk2"/>
                </a:solidFill>
                <a:latin typeface="Century Gothic"/>
                <a:ea typeface="Century Gothic"/>
                <a:cs typeface="Century Gothic"/>
                <a:sym typeface="Century Gothic"/>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52" name="Google Shape;52;p13"/>
          <p:cNvSpPr txBox="1">
            <a:spLocks noGrp="1"/>
          </p:cNvSpPr>
          <p:nvPr>
            <p:ph type="body" idx="1"/>
          </p:nvPr>
        </p:nvSpPr>
        <p:spPr>
          <a:xfrm>
            <a:off x="394853" y="904144"/>
            <a:ext cx="7886700" cy="3263400"/>
          </a:xfrm>
          <a:prstGeom prst="rect">
            <a:avLst/>
          </a:prstGeom>
          <a:noFill/>
          <a:ln>
            <a:noFill/>
          </a:ln>
        </p:spPr>
        <p:txBody>
          <a:bodyPr spcFirstLastPara="1" wrap="square" lIns="91425" tIns="45700" rIns="91425" bIns="45700" anchor="t" anchorCtr="0">
            <a:noAutofit/>
          </a:bodyPr>
          <a:lstStyle>
            <a:lvl1pPr marL="457200" marR="0" lvl="0" indent="-355600" algn="l" rtl="0">
              <a:lnSpc>
                <a:spcPct val="100000"/>
              </a:lnSpc>
              <a:spcBef>
                <a:spcPts val="750"/>
              </a:spcBef>
              <a:spcAft>
                <a:spcPts val="0"/>
              </a:spcAft>
              <a:buClr>
                <a:schemeClr val="accent1"/>
              </a:buClr>
              <a:buSzPts val="2000"/>
              <a:buFont typeface="Arial"/>
              <a:buChar char="•"/>
              <a:defRPr sz="2000" b="0" i="0" u="none" strike="noStrike" cap="none">
                <a:solidFill>
                  <a:schemeClr val="dk1"/>
                </a:solidFill>
                <a:latin typeface="Century Gothic"/>
                <a:ea typeface="Century Gothic"/>
                <a:cs typeface="Century Gothic"/>
                <a:sym typeface="Century Gothic"/>
              </a:defRPr>
            </a:lvl1pPr>
            <a:lvl2pPr marL="914400" marR="0" lvl="1" indent="-330200" algn="l" rtl="0">
              <a:lnSpc>
                <a:spcPct val="100000"/>
              </a:lnSpc>
              <a:spcBef>
                <a:spcPts val="375"/>
              </a:spcBef>
              <a:spcAft>
                <a:spcPts val="0"/>
              </a:spcAft>
              <a:buClr>
                <a:schemeClr val="accent1"/>
              </a:buClr>
              <a:buSzPts val="1600"/>
              <a:buFont typeface="Arial"/>
              <a:buChar char="•"/>
              <a:defRPr sz="1600" b="0" i="0" u="none" strike="noStrike" cap="none">
                <a:solidFill>
                  <a:schemeClr val="dk1"/>
                </a:solidFill>
                <a:latin typeface="Century Gothic"/>
                <a:ea typeface="Century Gothic"/>
                <a:cs typeface="Century Gothic"/>
                <a:sym typeface="Century Gothic"/>
              </a:defRPr>
            </a:lvl2pPr>
            <a:lvl3pPr marL="1371600" marR="0" lvl="2" indent="-317500" algn="l" rtl="0">
              <a:lnSpc>
                <a:spcPct val="100000"/>
              </a:lnSpc>
              <a:spcBef>
                <a:spcPts val="375"/>
              </a:spcBef>
              <a:spcAft>
                <a:spcPts val="0"/>
              </a:spcAft>
              <a:buClr>
                <a:schemeClr val="accent1"/>
              </a:buClr>
              <a:buSzPts val="1400"/>
              <a:buFont typeface="Arial"/>
              <a:buChar char="•"/>
              <a:defRPr sz="1400" b="0" i="0" u="none" strike="noStrike" cap="none">
                <a:solidFill>
                  <a:schemeClr val="dk1"/>
                </a:solidFill>
                <a:latin typeface="Century Gothic"/>
                <a:ea typeface="Century Gothic"/>
                <a:cs typeface="Century Gothic"/>
                <a:sym typeface="Century Gothic"/>
              </a:defRPr>
            </a:lvl3pPr>
            <a:lvl4pPr marL="1828800" marR="0" lvl="3" indent="-304800" algn="l" rtl="0">
              <a:lnSpc>
                <a:spcPct val="100000"/>
              </a:lnSpc>
              <a:spcBef>
                <a:spcPts val="375"/>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4pPr>
            <a:lvl5pPr marL="2286000" marR="0" lvl="4" indent="-304800" algn="l" rtl="0">
              <a:lnSpc>
                <a:spcPct val="100000"/>
              </a:lnSpc>
              <a:spcBef>
                <a:spcPts val="375"/>
              </a:spcBef>
              <a:spcAft>
                <a:spcPts val="0"/>
              </a:spcAft>
              <a:buClr>
                <a:schemeClr val="accent1"/>
              </a:buClr>
              <a:buSzPts val="1200"/>
              <a:buFont typeface="Arial"/>
              <a:buChar char="•"/>
              <a:defRPr sz="1200" b="0" i="0" u="none" strike="noStrike" cap="none">
                <a:solidFill>
                  <a:schemeClr val="dk1"/>
                </a:solidFill>
                <a:latin typeface="Century Gothic"/>
                <a:ea typeface="Century Gothic"/>
                <a:cs typeface="Century Gothic"/>
                <a:sym typeface="Century Gothic"/>
              </a:defRPr>
            </a:lvl5pPr>
            <a:lvl6pPr marL="2743200" marR="0" lvl="5" indent="-314325" algn="l" rtl="0">
              <a:lnSpc>
                <a:spcPct val="10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10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10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10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55" name="Google Shape;55;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Century Gothic"/>
                <a:ea typeface="Century Gothic"/>
                <a:cs typeface="Century Gothic"/>
                <a:sym typeface="Century Gothic"/>
              </a:defRPr>
            </a:lvl1pPr>
            <a:lvl2pPr lvl="1" algn="r">
              <a:buNone/>
              <a:defRPr sz="1300">
                <a:solidFill>
                  <a:schemeClr val="dk1"/>
                </a:solidFill>
                <a:latin typeface="Century Gothic"/>
                <a:ea typeface="Century Gothic"/>
                <a:cs typeface="Century Gothic"/>
                <a:sym typeface="Century Gothic"/>
              </a:defRPr>
            </a:lvl2pPr>
            <a:lvl3pPr lvl="2" algn="r">
              <a:buNone/>
              <a:defRPr sz="1300">
                <a:solidFill>
                  <a:schemeClr val="dk1"/>
                </a:solidFill>
                <a:latin typeface="Century Gothic"/>
                <a:ea typeface="Century Gothic"/>
                <a:cs typeface="Century Gothic"/>
                <a:sym typeface="Century Gothic"/>
              </a:defRPr>
            </a:lvl3pPr>
            <a:lvl4pPr lvl="3" algn="r">
              <a:buNone/>
              <a:defRPr sz="1300">
                <a:solidFill>
                  <a:schemeClr val="dk1"/>
                </a:solidFill>
                <a:latin typeface="Century Gothic"/>
                <a:ea typeface="Century Gothic"/>
                <a:cs typeface="Century Gothic"/>
                <a:sym typeface="Century Gothic"/>
              </a:defRPr>
            </a:lvl4pPr>
            <a:lvl5pPr lvl="4" algn="r">
              <a:buNone/>
              <a:defRPr sz="1300">
                <a:solidFill>
                  <a:schemeClr val="dk1"/>
                </a:solidFill>
                <a:latin typeface="Century Gothic"/>
                <a:ea typeface="Century Gothic"/>
                <a:cs typeface="Century Gothic"/>
                <a:sym typeface="Century Gothic"/>
              </a:defRPr>
            </a:lvl5pPr>
            <a:lvl6pPr lvl="5" algn="r">
              <a:buNone/>
              <a:defRPr sz="1300">
                <a:solidFill>
                  <a:schemeClr val="dk1"/>
                </a:solidFill>
                <a:latin typeface="Century Gothic"/>
                <a:ea typeface="Century Gothic"/>
                <a:cs typeface="Century Gothic"/>
                <a:sym typeface="Century Gothic"/>
              </a:defRPr>
            </a:lvl6pPr>
            <a:lvl7pPr lvl="6" algn="r">
              <a:buNone/>
              <a:defRPr sz="1300">
                <a:solidFill>
                  <a:schemeClr val="dk1"/>
                </a:solidFill>
                <a:latin typeface="Century Gothic"/>
                <a:ea typeface="Century Gothic"/>
                <a:cs typeface="Century Gothic"/>
                <a:sym typeface="Century Gothic"/>
              </a:defRPr>
            </a:lvl7pPr>
            <a:lvl8pPr lvl="7" algn="r">
              <a:buNone/>
              <a:defRPr sz="1300">
                <a:solidFill>
                  <a:schemeClr val="dk1"/>
                </a:solidFill>
                <a:latin typeface="Century Gothic"/>
                <a:ea typeface="Century Gothic"/>
                <a:cs typeface="Century Gothic"/>
                <a:sym typeface="Century Gothic"/>
              </a:defRPr>
            </a:lvl8pPr>
            <a:lvl9pPr lvl="8" algn="r">
              <a:buNone/>
              <a:defRPr sz="1300">
                <a:solidFill>
                  <a:schemeClr val="dk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8" r:id="rId18"/>
    <p:sldLayoutId id="2147483679" r:id="rId19"/>
    <p:sldLayoutId id="2147483680" r:id="rId20"/>
    <p:sldLayoutId id="2147483681" r:id="rId21"/>
    <p:sldLayoutId id="2147483682" r:id="rId2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 Id="rId9" Type="http://schemas.openxmlformats.org/officeDocument/2006/relationships/image" Target="../media/image17.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7.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8.xml"/><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9.xml"/><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30.xml"/><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31.xml"/><Relationship Id="rId1" Type="http://schemas.openxmlformats.org/officeDocument/2006/relationships/slideLayout" Target="../slideLayouts/slideLayout18.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notesSlide" Target="../notesSlides/notesSlide33.xml"/><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3" Type="http://schemas.openxmlformats.org/officeDocument/2006/relationships/chart" Target="../charts/chart8.xml"/><Relationship Id="rId2" Type="http://schemas.openxmlformats.org/officeDocument/2006/relationships/notesSlide" Target="../notesSlides/notesSlide34.xml"/><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chart" Target="../charts/chart9.xml"/><Relationship Id="rId2" Type="http://schemas.openxmlformats.org/officeDocument/2006/relationships/notesSlide" Target="../notesSlides/notesSlide36.xml"/><Relationship Id="rId1" Type="http://schemas.openxmlformats.org/officeDocument/2006/relationships/slideLayout" Target="../slideLayouts/slideLayout18.xml"/><Relationship Id="rId4" Type="http://schemas.openxmlformats.org/officeDocument/2006/relationships/chart" Target="../charts/chart10.xml"/></Relationships>
</file>

<file path=ppt/slides/_rels/slide39.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notesSlide" Target="../notesSlides/notesSlide37.xml"/><Relationship Id="rId1" Type="http://schemas.openxmlformats.org/officeDocument/2006/relationships/slideLayout" Target="../slideLayouts/slideLayout18.xml"/><Relationship Id="rId4" Type="http://schemas.openxmlformats.org/officeDocument/2006/relationships/chart" Target="../charts/chart1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8.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4.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1.xml"/><Relationship Id="rId1" Type="http://schemas.openxmlformats.org/officeDocument/2006/relationships/slideLayout" Target="../slideLayouts/slideLayout16.xml"/></Relationships>
</file>

<file path=ppt/slides/_rels/slide4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10" Type="http://schemas.openxmlformats.org/officeDocument/2006/relationships/image" Target="../media/image4.png"/><Relationship Id="rId4" Type="http://schemas.openxmlformats.org/officeDocument/2006/relationships/image" Target="../media/image30.png"/><Relationship Id="rId9"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6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7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60" name="Google Shape;160;p31"/>
          <p:cNvSpPr txBox="1">
            <a:spLocks noGrp="1"/>
          </p:cNvSpPr>
          <p:nvPr>
            <p:ph type="title"/>
          </p:nvPr>
        </p:nvSpPr>
        <p:spPr>
          <a:xfrm>
            <a:off x="201350" y="758025"/>
            <a:ext cx="8826600" cy="120266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3100" dirty="0"/>
              <a:t>Unsupervised and Explainable Text Generation Evaluation</a:t>
            </a:r>
            <a:endParaRPr sz="3100" dirty="0"/>
          </a:p>
        </p:txBody>
      </p:sp>
      <p:sp>
        <p:nvSpPr>
          <p:cNvPr id="161" name="Google Shape;161;p31"/>
          <p:cNvSpPr txBox="1">
            <a:spLocks noGrp="1"/>
          </p:cNvSpPr>
          <p:nvPr>
            <p:ph type="subTitle" idx="1"/>
          </p:nvPr>
        </p:nvSpPr>
        <p:spPr>
          <a:xfrm>
            <a:off x="251250" y="2253881"/>
            <a:ext cx="8641500" cy="1108200"/>
          </a:xfrm>
          <a:prstGeom prst="rect">
            <a:avLst/>
          </a:prstGeom>
        </p:spPr>
        <p:txBody>
          <a:bodyPr spcFirstLastPara="1" wrap="square" lIns="91425" tIns="45700" rIns="91425" bIns="45700" anchor="t" anchorCtr="0">
            <a:noAutofit/>
          </a:bodyPr>
          <a:lstStyle/>
          <a:p>
            <a:pPr marL="0" lvl="0" indent="0" algn="l" rtl="0">
              <a:lnSpc>
                <a:spcPct val="138000"/>
              </a:lnSpc>
              <a:spcBef>
                <a:spcPts val="1200"/>
              </a:spcBef>
              <a:spcAft>
                <a:spcPts val="0"/>
              </a:spcAft>
              <a:buClr>
                <a:schemeClr val="dk1"/>
              </a:buClr>
              <a:buSzPts val="1100"/>
              <a:buFont typeface="Arial"/>
              <a:buNone/>
            </a:pPr>
            <a:r>
              <a:rPr lang="en-US" sz="2000" dirty="0">
                <a:solidFill>
                  <a:schemeClr val="lt1"/>
                </a:solidFill>
                <a:latin typeface="Lato"/>
                <a:ea typeface="Lato"/>
                <a:cs typeface="Lato"/>
                <a:sym typeface="Lato"/>
              </a:rPr>
              <a:t>Lei Li</a:t>
            </a:r>
            <a:endParaRPr sz="2000" dirty="0">
              <a:solidFill>
                <a:schemeClr val="lt1"/>
              </a:solidFill>
              <a:latin typeface="Lato"/>
              <a:ea typeface="Lato"/>
              <a:cs typeface="Lato"/>
              <a:sym typeface="Lato"/>
            </a:endParaRPr>
          </a:p>
          <a:p>
            <a:pPr marL="0" lvl="0" indent="0" algn="l" rtl="0">
              <a:lnSpc>
                <a:spcPct val="138000"/>
              </a:lnSpc>
              <a:spcBef>
                <a:spcPts val="1200"/>
              </a:spcBef>
              <a:spcAft>
                <a:spcPts val="0"/>
              </a:spcAft>
              <a:buClr>
                <a:schemeClr val="dk1"/>
              </a:buClr>
              <a:buSzPts val="1100"/>
              <a:buFont typeface="Arial"/>
              <a:buNone/>
            </a:pPr>
            <a:endParaRPr sz="2000" dirty="0">
              <a:solidFill>
                <a:schemeClr val="lt1"/>
              </a:solidFill>
              <a:latin typeface="Lato"/>
              <a:ea typeface="Lato"/>
              <a:cs typeface="Lato"/>
              <a:sym typeface="Lato"/>
            </a:endParaRPr>
          </a:p>
          <a:p>
            <a:pPr marL="0" lvl="0" indent="0" algn="l" rtl="0">
              <a:lnSpc>
                <a:spcPct val="138000"/>
              </a:lnSpc>
              <a:spcBef>
                <a:spcPts val="1200"/>
              </a:spcBef>
              <a:spcAft>
                <a:spcPts val="0"/>
              </a:spcAft>
              <a:buClr>
                <a:schemeClr val="dk1"/>
              </a:buClr>
              <a:buSzPts val="1100"/>
              <a:buFont typeface="Arial"/>
              <a:buNone/>
            </a:pPr>
            <a:r>
              <a:rPr lang="en" sz="2000" dirty="0">
                <a:solidFill>
                  <a:schemeClr val="lt1"/>
                </a:solidFill>
                <a:latin typeface="Lato"/>
                <a:ea typeface="Lato"/>
                <a:cs typeface="Lato"/>
                <a:sym typeface="Lato"/>
              </a:rPr>
              <a:t>Joint work with </a:t>
            </a:r>
            <a:r>
              <a:rPr lang="en" sz="2000" b="1" dirty="0" err="1">
                <a:solidFill>
                  <a:schemeClr val="lt1"/>
                </a:solidFill>
                <a:latin typeface="Lato"/>
                <a:ea typeface="Lato"/>
                <a:cs typeface="Lato"/>
                <a:sym typeface="Lato"/>
              </a:rPr>
              <a:t>Wenda</a:t>
            </a:r>
            <a:r>
              <a:rPr lang="en" sz="2000" b="1" dirty="0">
                <a:solidFill>
                  <a:schemeClr val="lt1"/>
                </a:solidFill>
                <a:latin typeface="Lato"/>
                <a:ea typeface="Lato"/>
                <a:cs typeface="Lato"/>
                <a:sym typeface="Lato"/>
              </a:rPr>
              <a:t> Xu</a:t>
            </a:r>
            <a:r>
              <a:rPr lang="en" sz="2000" dirty="0">
                <a:solidFill>
                  <a:schemeClr val="lt1"/>
                </a:solidFill>
                <a:latin typeface="Lato"/>
                <a:ea typeface="Lato"/>
                <a:cs typeface="Lato"/>
                <a:sym typeface="Lato"/>
              </a:rPr>
              <a:t>, Xian Qian, </a:t>
            </a:r>
            <a:r>
              <a:rPr lang="en" sz="2000" dirty="0" err="1">
                <a:solidFill>
                  <a:schemeClr val="lt1"/>
                </a:solidFill>
                <a:latin typeface="Lato"/>
                <a:ea typeface="Lato"/>
                <a:cs typeface="Lato"/>
                <a:sym typeface="Lato"/>
              </a:rPr>
              <a:t>Mingxuan</a:t>
            </a:r>
            <a:r>
              <a:rPr lang="en" sz="2000" dirty="0">
                <a:solidFill>
                  <a:schemeClr val="lt1"/>
                </a:solidFill>
                <a:latin typeface="Lato"/>
                <a:ea typeface="Lato"/>
                <a:cs typeface="Lato"/>
                <a:sym typeface="Lato"/>
              </a:rPr>
              <a:t> Wang, </a:t>
            </a:r>
            <a:r>
              <a:rPr lang="en" sz="2000" dirty="0" err="1">
                <a:solidFill>
                  <a:schemeClr val="lt1"/>
                </a:solidFill>
                <a:latin typeface="Lato"/>
                <a:ea typeface="Lato"/>
                <a:cs typeface="Lato"/>
                <a:sym typeface="Lato"/>
              </a:rPr>
              <a:t>Danqing</a:t>
            </a:r>
            <a:r>
              <a:rPr lang="en" sz="2000" dirty="0">
                <a:solidFill>
                  <a:schemeClr val="lt1"/>
                </a:solidFill>
                <a:latin typeface="Lato"/>
                <a:ea typeface="Lato"/>
                <a:cs typeface="Lato"/>
                <a:sym typeface="Lato"/>
              </a:rPr>
              <a:t> Wang, </a:t>
            </a:r>
            <a:r>
              <a:rPr lang="en" sz="2000" dirty="0" err="1">
                <a:solidFill>
                  <a:schemeClr val="lt1"/>
                </a:solidFill>
                <a:latin typeface="Lato"/>
                <a:ea typeface="Lato"/>
                <a:cs typeface="Lato"/>
                <a:sym typeface="Lato"/>
              </a:rPr>
              <a:t>Liangming</a:t>
            </a:r>
            <a:r>
              <a:rPr lang="en" sz="2000" dirty="0">
                <a:solidFill>
                  <a:schemeClr val="lt1"/>
                </a:solidFill>
                <a:latin typeface="Lato"/>
                <a:ea typeface="Lato"/>
                <a:cs typeface="Lato"/>
                <a:sym typeface="Lato"/>
              </a:rPr>
              <a:t> Pan, </a:t>
            </a:r>
            <a:r>
              <a:rPr lang="en" sz="2000" dirty="0" err="1">
                <a:solidFill>
                  <a:schemeClr val="lt1"/>
                </a:solidFill>
                <a:latin typeface="Lato"/>
                <a:ea typeface="Lato"/>
                <a:cs typeface="Lato"/>
                <a:sym typeface="Lato"/>
              </a:rPr>
              <a:t>Zhenqiao</a:t>
            </a:r>
            <a:r>
              <a:rPr lang="en" sz="2000" dirty="0">
                <a:solidFill>
                  <a:schemeClr val="lt1"/>
                </a:solidFill>
                <a:latin typeface="Lato"/>
                <a:ea typeface="Lato"/>
                <a:cs typeface="Lato"/>
                <a:sym typeface="Lato"/>
              </a:rPr>
              <a:t> Song, Markus Freitag, William Wang</a:t>
            </a:r>
            <a:endParaRPr sz="2000" dirty="0">
              <a:solidFill>
                <a:schemeClr val="lt1"/>
              </a:solidFill>
              <a:latin typeface="Lato"/>
              <a:ea typeface="Lato"/>
              <a:cs typeface="Lato"/>
              <a:sym typeface="Lato"/>
            </a:endParaRPr>
          </a:p>
          <a:p>
            <a:pPr marL="0" lvl="0" indent="0" algn="l" rtl="0">
              <a:spcBef>
                <a:spcPts val="1200"/>
              </a:spcBef>
              <a:spcAft>
                <a:spcPts val="0"/>
              </a:spcAft>
              <a:buNone/>
            </a:pPr>
            <a:endParaRPr dirty="0">
              <a:solidFill>
                <a:schemeClr val="lt1"/>
              </a:solidFill>
            </a:endParaRPr>
          </a:p>
        </p:txBody>
      </p:sp>
      <p:sp>
        <p:nvSpPr>
          <p:cNvPr id="165" name="Google Shape;165;p3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9384-EF49-71C0-29A8-961EBD818590}"/>
              </a:ext>
            </a:extLst>
          </p:cNvPr>
          <p:cNvSpPr>
            <a:spLocks noGrp="1"/>
          </p:cNvSpPr>
          <p:nvPr>
            <p:ph type="title"/>
          </p:nvPr>
        </p:nvSpPr>
        <p:spPr/>
        <p:txBody>
          <a:bodyPr/>
          <a:lstStyle/>
          <a:p>
            <a:r>
              <a:rPr lang="en-US" sz="3600" dirty="0"/>
              <a:t>Our proposed method – SEScore1&amp;2 </a:t>
            </a:r>
          </a:p>
        </p:txBody>
      </p:sp>
      <p:pic>
        <p:nvPicPr>
          <p:cNvPr id="1032" name="Picture 8" descr="Cartoon Books Png Download - Transparent Background Books Cartoon Png, Png  Download , Transparent Png Image - PNGitem">
            <a:extLst>
              <a:ext uri="{FF2B5EF4-FFF2-40B4-BE49-F238E27FC236}">
                <a16:creationId xmlns:a16="http://schemas.microsoft.com/office/drawing/2014/main" id="{2617EB63-6AA9-A086-8581-9E5A0141350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25587" y="1784486"/>
            <a:ext cx="1492705" cy="1853546"/>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8179D0-B899-536A-CCC9-555209A8374A}"/>
              </a:ext>
            </a:extLst>
          </p:cNvPr>
          <p:cNvSpPr txBox="1"/>
          <p:nvPr/>
        </p:nvSpPr>
        <p:spPr>
          <a:xfrm>
            <a:off x="544368" y="889978"/>
            <a:ext cx="2387929" cy="1107996"/>
          </a:xfrm>
          <a:prstGeom prst="rect">
            <a:avLst/>
          </a:prstGeom>
          <a:noFill/>
        </p:spPr>
        <p:txBody>
          <a:bodyPr wrap="square" rtlCol="0">
            <a:spAutoFit/>
          </a:bodyPr>
          <a:lstStyle/>
          <a:p>
            <a:r>
              <a:rPr lang="en-US" sz="3300" dirty="0"/>
              <a:t>Raw Corpus</a:t>
            </a:r>
          </a:p>
        </p:txBody>
      </p:sp>
      <p:sp>
        <p:nvSpPr>
          <p:cNvPr id="8" name="TextBox 7">
            <a:extLst>
              <a:ext uri="{FF2B5EF4-FFF2-40B4-BE49-F238E27FC236}">
                <a16:creationId xmlns:a16="http://schemas.microsoft.com/office/drawing/2014/main" id="{DF370BAB-7BA7-D423-58F0-7B9B1651545B}"/>
              </a:ext>
            </a:extLst>
          </p:cNvPr>
          <p:cNvSpPr txBox="1"/>
          <p:nvPr/>
        </p:nvSpPr>
        <p:spPr>
          <a:xfrm rot="20663318">
            <a:off x="2477397" y="1867801"/>
            <a:ext cx="3477387" cy="461665"/>
          </a:xfrm>
          <a:prstGeom prst="rect">
            <a:avLst/>
          </a:prstGeom>
          <a:noFill/>
        </p:spPr>
        <p:txBody>
          <a:bodyPr wrap="square" rtlCol="0">
            <a:spAutoFit/>
          </a:bodyPr>
          <a:lstStyle/>
          <a:p>
            <a:r>
              <a:rPr lang="en-US" sz="2400" dirty="0"/>
              <a:t>Perturbations</a:t>
            </a:r>
          </a:p>
        </p:txBody>
      </p:sp>
      <p:sp>
        <p:nvSpPr>
          <p:cNvPr id="11" name="Rectangle: Rounded Corners 10">
            <a:extLst>
              <a:ext uri="{FF2B5EF4-FFF2-40B4-BE49-F238E27FC236}">
                <a16:creationId xmlns:a16="http://schemas.microsoft.com/office/drawing/2014/main" id="{C8623BD8-9D5E-D83B-24FA-213E7E487980}"/>
              </a:ext>
            </a:extLst>
          </p:cNvPr>
          <p:cNvSpPr/>
          <p:nvPr/>
        </p:nvSpPr>
        <p:spPr>
          <a:xfrm>
            <a:off x="5273899" y="1474643"/>
            <a:ext cx="3602864" cy="567021"/>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00" dirty="0">
              <a:solidFill>
                <a:schemeClr val="tx1"/>
              </a:solidFill>
              <a:latin typeface="times new roman" panose="02020603050405020304" pitchFamily="18" charset="0"/>
            </a:endParaRPr>
          </a:p>
          <a:p>
            <a:pPr algn="ctr"/>
            <a:r>
              <a:rPr lang="en-US" sz="3300" dirty="0">
                <a:solidFill>
                  <a:schemeClr val="tx1"/>
                </a:solidFill>
                <a:latin typeface="times new roman" panose="02020603050405020304" pitchFamily="18" charset="0"/>
              </a:rPr>
              <a:t>Synthesized Text</a:t>
            </a:r>
          </a:p>
          <a:p>
            <a:pPr algn="ctr"/>
            <a:endParaRPr lang="en-US" sz="3300" dirty="0">
              <a:solidFill>
                <a:schemeClr val="tx1"/>
              </a:solidFill>
            </a:endParaRPr>
          </a:p>
        </p:txBody>
      </p:sp>
      <p:sp>
        <p:nvSpPr>
          <p:cNvPr id="17" name="TextBox 16">
            <a:extLst>
              <a:ext uri="{FF2B5EF4-FFF2-40B4-BE49-F238E27FC236}">
                <a16:creationId xmlns:a16="http://schemas.microsoft.com/office/drawing/2014/main" id="{9116E738-C748-1EBD-A474-68E9C573D468}"/>
              </a:ext>
            </a:extLst>
          </p:cNvPr>
          <p:cNvSpPr txBox="1"/>
          <p:nvPr/>
        </p:nvSpPr>
        <p:spPr>
          <a:xfrm>
            <a:off x="6486705" y="2446012"/>
            <a:ext cx="3662539" cy="461665"/>
          </a:xfrm>
          <a:prstGeom prst="rect">
            <a:avLst/>
          </a:prstGeom>
          <a:noFill/>
        </p:spPr>
        <p:txBody>
          <a:bodyPr wrap="square" rtlCol="0">
            <a:spAutoFit/>
          </a:bodyPr>
          <a:lstStyle/>
          <a:p>
            <a:r>
              <a:rPr lang="en-US" sz="2400" dirty="0"/>
              <a:t>Severity Measures</a:t>
            </a:r>
          </a:p>
        </p:txBody>
      </p:sp>
      <p:sp>
        <p:nvSpPr>
          <p:cNvPr id="18" name="Rectangle: Rounded Corners 17">
            <a:extLst>
              <a:ext uri="{FF2B5EF4-FFF2-40B4-BE49-F238E27FC236}">
                <a16:creationId xmlns:a16="http://schemas.microsoft.com/office/drawing/2014/main" id="{DF5BDA7C-018F-50DA-6CAA-83B268EB5F7F}"/>
              </a:ext>
            </a:extLst>
          </p:cNvPr>
          <p:cNvSpPr/>
          <p:nvPr/>
        </p:nvSpPr>
        <p:spPr>
          <a:xfrm>
            <a:off x="4597590" y="3248487"/>
            <a:ext cx="4444653" cy="77908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300" dirty="0">
              <a:solidFill>
                <a:schemeClr val="tx1"/>
              </a:solidFill>
              <a:latin typeface="times new roman" panose="02020603050405020304" pitchFamily="18" charset="0"/>
            </a:endParaRPr>
          </a:p>
          <a:p>
            <a:pPr algn="ctr"/>
            <a:r>
              <a:rPr lang="en-US" sz="3300" dirty="0">
                <a:solidFill>
                  <a:schemeClr val="tx1"/>
                </a:solidFill>
                <a:latin typeface="times new roman" panose="02020603050405020304" pitchFamily="18" charset="0"/>
              </a:rPr>
              <a:t>Synthetic Quality Score</a:t>
            </a:r>
          </a:p>
          <a:p>
            <a:pPr algn="ctr"/>
            <a:endParaRPr lang="en-US" sz="3300" dirty="0">
              <a:solidFill>
                <a:schemeClr val="tx1"/>
              </a:solidFill>
            </a:endParaRPr>
          </a:p>
        </p:txBody>
      </p:sp>
      <p:sp>
        <p:nvSpPr>
          <p:cNvPr id="3" name="Arrow: Right 2">
            <a:extLst>
              <a:ext uri="{FF2B5EF4-FFF2-40B4-BE49-F238E27FC236}">
                <a16:creationId xmlns:a16="http://schemas.microsoft.com/office/drawing/2014/main" id="{1EA1CC3C-17C7-189D-21A3-6F0CD7375BD3}"/>
              </a:ext>
            </a:extLst>
          </p:cNvPr>
          <p:cNvSpPr/>
          <p:nvPr/>
        </p:nvSpPr>
        <p:spPr>
          <a:xfrm rot="20697465">
            <a:off x="1948052" y="1833768"/>
            <a:ext cx="3235556"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Arrow: Right 4">
            <a:extLst>
              <a:ext uri="{FF2B5EF4-FFF2-40B4-BE49-F238E27FC236}">
                <a16:creationId xmlns:a16="http://schemas.microsoft.com/office/drawing/2014/main" id="{1BB05EBB-ADFD-8461-3A31-300D92ACF2E0}"/>
              </a:ext>
            </a:extLst>
          </p:cNvPr>
          <p:cNvSpPr/>
          <p:nvPr/>
        </p:nvSpPr>
        <p:spPr>
          <a:xfrm rot="5400000">
            <a:off x="5819678" y="2501096"/>
            <a:ext cx="1005642"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highlight>
                <a:srgbClr val="DCF1FA"/>
              </a:highlight>
            </a:endParaRPr>
          </a:p>
        </p:txBody>
      </p:sp>
    </p:spTree>
    <p:extLst>
      <p:ext uri="{BB962C8B-B14F-4D97-AF65-F5344CB8AC3E}">
        <p14:creationId xmlns:p14="http://schemas.microsoft.com/office/powerpoint/2010/main" val="3601140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animBg="1"/>
      <p:bldP spid="17" grpId="0"/>
      <p:bldP spid="18" grpId="0" animBg="1"/>
      <p:bldP spid="3" grpId="0" animBg="1"/>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9384-EF49-71C0-29A8-961EBD818590}"/>
              </a:ext>
            </a:extLst>
          </p:cNvPr>
          <p:cNvSpPr>
            <a:spLocks noGrp="1"/>
          </p:cNvSpPr>
          <p:nvPr>
            <p:ph type="title"/>
          </p:nvPr>
        </p:nvSpPr>
        <p:spPr/>
        <p:txBody>
          <a:bodyPr/>
          <a:lstStyle/>
          <a:p>
            <a:r>
              <a:rPr lang="en-US" sz="3600" dirty="0"/>
              <a:t>Our proposed method - </a:t>
            </a:r>
            <a:r>
              <a:rPr lang="en-US" sz="3600" dirty="0" err="1"/>
              <a:t>SEScore</a:t>
            </a:r>
            <a:r>
              <a:rPr lang="en-US" sz="3600" dirty="0"/>
              <a:t> </a:t>
            </a:r>
          </a:p>
        </p:txBody>
      </p:sp>
      <p:sp>
        <p:nvSpPr>
          <p:cNvPr id="14" name="TextBox 13">
            <a:extLst>
              <a:ext uri="{FF2B5EF4-FFF2-40B4-BE49-F238E27FC236}">
                <a16:creationId xmlns:a16="http://schemas.microsoft.com/office/drawing/2014/main" id="{A246E644-C713-9A1D-9437-A9FD935BE6E1}"/>
              </a:ext>
            </a:extLst>
          </p:cNvPr>
          <p:cNvSpPr txBox="1"/>
          <p:nvPr/>
        </p:nvSpPr>
        <p:spPr>
          <a:xfrm>
            <a:off x="4617532" y="2566396"/>
            <a:ext cx="4774982" cy="1015663"/>
          </a:xfrm>
          <a:prstGeom prst="rect">
            <a:avLst/>
          </a:prstGeom>
          <a:noFill/>
        </p:spPr>
        <p:txBody>
          <a:bodyPr wrap="square" rtlCol="0">
            <a:spAutoFit/>
          </a:bodyPr>
          <a:lstStyle/>
          <a:p>
            <a:r>
              <a:rPr lang="en-US" sz="3000" dirty="0"/>
              <a:t>Train from Synthetic Triples</a:t>
            </a:r>
          </a:p>
        </p:txBody>
      </p:sp>
      <p:sp>
        <p:nvSpPr>
          <p:cNvPr id="20" name="Rectangle: Rounded Corners 19">
            <a:extLst>
              <a:ext uri="{FF2B5EF4-FFF2-40B4-BE49-F238E27FC236}">
                <a16:creationId xmlns:a16="http://schemas.microsoft.com/office/drawing/2014/main" id="{2CEA91F6-651F-0596-73B2-083A32B7E086}"/>
              </a:ext>
            </a:extLst>
          </p:cNvPr>
          <p:cNvSpPr/>
          <p:nvPr/>
        </p:nvSpPr>
        <p:spPr>
          <a:xfrm>
            <a:off x="2377231" y="1068271"/>
            <a:ext cx="4389538" cy="1503479"/>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tx1"/>
              </a:solidFill>
              <a:latin typeface="times new roman" panose="02020603050405020304" pitchFamily="18" charset="0"/>
            </a:endParaRPr>
          </a:p>
          <a:p>
            <a:pPr algn="ctr"/>
            <a:r>
              <a:rPr lang="en-US" sz="3000" dirty="0">
                <a:solidFill>
                  <a:schemeClr val="tx1"/>
                </a:solidFill>
                <a:latin typeface="times new roman" panose="02020603050405020304" pitchFamily="18" charset="0"/>
              </a:rPr>
              <a:t>Raw Text</a:t>
            </a:r>
          </a:p>
          <a:p>
            <a:pPr algn="ctr"/>
            <a:r>
              <a:rPr lang="en-US" sz="3000" dirty="0">
                <a:solidFill>
                  <a:schemeClr val="tx1"/>
                </a:solidFill>
                <a:latin typeface="times new roman" panose="02020603050405020304" pitchFamily="18" charset="0"/>
              </a:rPr>
              <a:t>Synthesized Text</a:t>
            </a:r>
          </a:p>
          <a:p>
            <a:pPr algn="ctr"/>
            <a:r>
              <a:rPr lang="en-US" sz="3000" dirty="0">
                <a:solidFill>
                  <a:schemeClr val="tx1"/>
                </a:solidFill>
                <a:latin typeface="times new roman" panose="02020603050405020304" pitchFamily="18" charset="0"/>
              </a:rPr>
              <a:t>Synthetic Quality Score</a:t>
            </a:r>
          </a:p>
          <a:p>
            <a:pPr algn="ctr"/>
            <a:endParaRPr lang="en-US" sz="3000" dirty="0">
              <a:solidFill>
                <a:schemeClr val="tx1"/>
              </a:solidFill>
            </a:endParaRPr>
          </a:p>
        </p:txBody>
      </p:sp>
      <p:sp>
        <p:nvSpPr>
          <p:cNvPr id="3" name="Arrow: Right 2">
            <a:extLst>
              <a:ext uri="{FF2B5EF4-FFF2-40B4-BE49-F238E27FC236}">
                <a16:creationId xmlns:a16="http://schemas.microsoft.com/office/drawing/2014/main" id="{F21DC607-D47E-9810-AECC-EA2470DF26EA}"/>
              </a:ext>
            </a:extLst>
          </p:cNvPr>
          <p:cNvSpPr/>
          <p:nvPr/>
        </p:nvSpPr>
        <p:spPr>
          <a:xfrm rot="5400000">
            <a:off x="3859443" y="2915032"/>
            <a:ext cx="1005642"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Rectangle: Rounded Corners 4">
            <a:extLst>
              <a:ext uri="{FF2B5EF4-FFF2-40B4-BE49-F238E27FC236}">
                <a16:creationId xmlns:a16="http://schemas.microsoft.com/office/drawing/2014/main" id="{972BC37E-414A-2B41-CAA3-54CA20A81E3D}"/>
              </a:ext>
            </a:extLst>
          </p:cNvPr>
          <p:cNvSpPr/>
          <p:nvPr/>
        </p:nvSpPr>
        <p:spPr>
          <a:xfrm>
            <a:off x="2377231" y="3639250"/>
            <a:ext cx="4774982" cy="101566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solidFill>
                  <a:schemeClr val="tx1"/>
                </a:solidFill>
              </a:rPr>
              <a:t>Quality Prediction Model </a:t>
            </a:r>
          </a:p>
        </p:txBody>
      </p:sp>
    </p:spTree>
    <p:extLst>
      <p:ext uri="{BB962C8B-B14F-4D97-AF65-F5344CB8AC3E}">
        <p14:creationId xmlns:p14="http://schemas.microsoft.com/office/powerpoint/2010/main" val="2741573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animBg="1"/>
      <p:bldP spid="3" grpId="0" animBg="1"/>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AE9384-EF49-71C0-29A8-961EBD818590}"/>
              </a:ext>
            </a:extLst>
          </p:cNvPr>
          <p:cNvSpPr>
            <a:spLocks noGrp="1"/>
          </p:cNvSpPr>
          <p:nvPr>
            <p:ph type="title"/>
          </p:nvPr>
        </p:nvSpPr>
        <p:spPr/>
        <p:txBody>
          <a:bodyPr/>
          <a:lstStyle/>
          <a:p>
            <a:r>
              <a:rPr lang="en-US" sz="3600" dirty="0"/>
              <a:t>Our proposed method - </a:t>
            </a:r>
            <a:r>
              <a:rPr lang="en-US" sz="3600" dirty="0" err="1"/>
              <a:t>SEScore</a:t>
            </a:r>
            <a:r>
              <a:rPr lang="en-US" sz="3600" dirty="0"/>
              <a:t> </a:t>
            </a:r>
          </a:p>
        </p:txBody>
      </p:sp>
      <p:sp>
        <p:nvSpPr>
          <p:cNvPr id="15" name="Rectangle: Rounded Corners 14">
            <a:extLst>
              <a:ext uri="{FF2B5EF4-FFF2-40B4-BE49-F238E27FC236}">
                <a16:creationId xmlns:a16="http://schemas.microsoft.com/office/drawing/2014/main" id="{5294D83D-0CF0-1D0B-C88D-DFE8E356A6FC}"/>
              </a:ext>
            </a:extLst>
          </p:cNvPr>
          <p:cNvSpPr/>
          <p:nvPr/>
        </p:nvSpPr>
        <p:spPr>
          <a:xfrm>
            <a:off x="2902519" y="2068665"/>
            <a:ext cx="4650940" cy="118066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300" b="1" dirty="0">
                <a:solidFill>
                  <a:schemeClr val="tx1"/>
                </a:solidFill>
              </a:rPr>
              <a:t>Quality Prediction Model </a:t>
            </a:r>
          </a:p>
        </p:txBody>
      </p:sp>
      <p:sp>
        <p:nvSpPr>
          <p:cNvPr id="21" name="TextBox 20">
            <a:extLst>
              <a:ext uri="{FF2B5EF4-FFF2-40B4-BE49-F238E27FC236}">
                <a16:creationId xmlns:a16="http://schemas.microsoft.com/office/drawing/2014/main" id="{1F9CA5D4-33C8-E68B-F55A-92B9A952A5E1}"/>
              </a:ext>
            </a:extLst>
          </p:cNvPr>
          <p:cNvSpPr txBox="1"/>
          <p:nvPr/>
        </p:nvSpPr>
        <p:spPr>
          <a:xfrm rot="1480060">
            <a:off x="205565" y="1527524"/>
            <a:ext cx="2885403" cy="600164"/>
          </a:xfrm>
          <a:prstGeom prst="rect">
            <a:avLst/>
          </a:prstGeom>
          <a:noFill/>
        </p:spPr>
        <p:txBody>
          <a:bodyPr wrap="square" rtlCol="0">
            <a:spAutoFit/>
          </a:bodyPr>
          <a:lstStyle/>
          <a:p>
            <a:r>
              <a:rPr lang="en-US" sz="3300" dirty="0"/>
              <a:t>Reference</a:t>
            </a:r>
          </a:p>
        </p:txBody>
      </p:sp>
      <p:sp>
        <p:nvSpPr>
          <p:cNvPr id="22" name="TextBox 21">
            <a:extLst>
              <a:ext uri="{FF2B5EF4-FFF2-40B4-BE49-F238E27FC236}">
                <a16:creationId xmlns:a16="http://schemas.microsoft.com/office/drawing/2014/main" id="{577C203C-36AE-6F87-F197-457F23AFD3DD}"/>
              </a:ext>
            </a:extLst>
          </p:cNvPr>
          <p:cNvSpPr txBox="1"/>
          <p:nvPr/>
        </p:nvSpPr>
        <p:spPr>
          <a:xfrm rot="19638216">
            <a:off x="-54241" y="3531762"/>
            <a:ext cx="2383299" cy="600164"/>
          </a:xfrm>
          <a:prstGeom prst="rect">
            <a:avLst/>
          </a:prstGeom>
          <a:noFill/>
        </p:spPr>
        <p:txBody>
          <a:bodyPr wrap="square" rtlCol="0">
            <a:spAutoFit/>
          </a:bodyPr>
          <a:lstStyle/>
          <a:p>
            <a:r>
              <a:rPr lang="en-US" sz="3300" dirty="0"/>
              <a:t>Candidates</a:t>
            </a:r>
          </a:p>
        </p:txBody>
      </p:sp>
      <p:sp>
        <p:nvSpPr>
          <p:cNvPr id="26" name="TextBox 25">
            <a:extLst>
              <a:ext uri="{FF2B5EF4-FFF2-40B4-BE49-F238E27FC236}">
                <a16:creationId xmlns:a16="http://schemas.microsoft.com/office/drawing/2014/main" id="{783F566E-D976-E63C-E0E5-01B374A76880}"/>
              </a:ext>
            </a:extLst>
          </p:cNvPr>
          <p:cNvSpPr txBox="1"/>
          <p:nvPr/>
        </p:nvSpPr>
        <p:spPr>
          <a:xfrm>
            <a:off x="7991709" y="2271667"/>
            <a:ext cx="1292968" cy="600164"/>
          </a:xfrm>
          <a:prstGeom prst="rect">
            <a:avLst/>
          </a:prstGeom>
          <a:noFill/>
        </p:spPr>
        <p:txBody>
          <a:bodyPr wrap="square" rtlCol="0">
            <a:spAutoFit/>
          </a:bodyPr>
          <a:lstStyle/>
          <a:p>
            <a:r>
              <a:rPr lang="en-US" altLang="zh-CN" sz="3300" dirty="0"/>
              <a:t>Score</a:t>
            </a:r>
            <a:endParaRPr lang="en-US" sz="3300" dirty="0"/>
          </a:p>
        </p:txBody>
      </p:sp>
      <p:sp>
        <p:nvSpPr>
          <p:cNvPr id="32" name="TextBox 31">
            <a:extLst>
              <a:ext uri="{FF2B5EF4-FFF2-40B4-BE49-F238E27FC236}">
                <a16:creationId xmlns:a16="http://schemas.microsoft.com/office/drawing/2014/main" id="{BE162626-4837-E8AE-7BC6-672A3252666C}"/>
              </a:ext>
            </a:extLst>
          </p:cNvPr>
          <p:cNvSpPr txBox="1"/>
          <p:nvPr/>
        </p:nvSpPr>
        <p:spPr>
          <a:xfrm>
            <a:off x="3690488" y="1305040"/>
            <a:ext cx="3557588" cy="600164"/>
          </a:xfrm>
          <a:prstGeom prst="rect">
            <a:avLst/>
          </a:prstGeom>
          <a:noFill/>
        </p:spPr>
        <p:txBody>
          <a:bodyPr wrap="square" rtlCol="0">
            <a:spAutoFit/>
          </a:bodyPr>
          <a:lstStyle/>
          <a:p>
            <a:r>
              <a:rPr lang="en-US" sz="3300" dirty="0"/>
              <a:t>At Inference</a:t>
            </a:r>
          </a:p>
        </p:txBody>
      </p:sp>
      <p:sp>
        <p:nvSpPr>
          <p:cNvPr id="3" name="Arrow: Right 2">
            <a:extLst>
              <a:ext uri="{FF2B5EF4-FFF2-40B4-BE49-F238E27FC236}">
                <a16:creationId xmlns:a16="http://schemas.microsoft.com/office/drawing/2014/main" id="{FD88335B-8E0D-BE7F-2A87-7350D053F02D}"/>
              </a:ext>
            </a:extLst>
          </p:cNvPr>
          <p:cNvSpPr/>
          <p:nvPr/>
        </p:nvSpPr>
        <p:spPr>
          <a:xfrm rot="1817210">
            <a:off x="1969207" y="2089882"/>
            <a:ext cx="912791"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Arrow: Right 4">
            <a:extLst>
              <a:ext uri="{FF2B5EF4-FFF2-40B4-BE49-F238E27FC236}">
                <a16:creationId xmlns:a16="http://schemas.microsoft.com/office/drawing/2014/main" id="{9235B32B-A28B-2EFF-4D4C-0B55EE8F0B43}"/>
              </a:ext>
            </a:extLst>
          </p:cNvPr>
          <p:cNvSpPr/>
          <p:nvPr/>
        </p:nvSpPr>
        <p:spPr>
          <a:xfrm rot="19701878">
            <a:off x="1969207" y="2862409"/>
            <a:ext cx="912791"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Arrow: Right 6">
            <a:extLst>
              <a:ext uri="{FF2B5EF4-FFF2-40B4-BE49-F238E27FC236}">
                <a16:creationId xmlns:a16="http://schemas.microsoft.com/office/drawing/2014/main" id="{A23A6830-8543-0A27-886C-ABF3ECD32E5F}"/>
              </a:ext>
            </a:extLst>
          </p:cNvPr>
          <p:cNvSpPr/>
          <p:nvPr/>
        </p:nvSpPr>
        <p:spPr>
          <a:xfrm>
            <a:off x="7587266" y="2407543"/>
            <a:ext cx="494576" cy="32841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2314565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1" grpId="0"/>
      <p:bldP spid="22" grpId="0"/>
      <p:bldP spid="26" grpId="0"/>
      <p:bldP spid="32" grpId="0"/>
      <p:bldP spid="3" grpId="0" animBg="1"/>
      <p:bldP spid="5" grpId="0" animBg="1"/>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9A5B11A9-58E5-F06E-7360-4AA7FF3BDEC6}"/>
              </a:ext>
            </a:extLst>
          </p:cNvPr>
          <p:cNvSpPr/>
          <p:nvPr/>
        </p:nvSpPr>
        <p:spPr>
          <a:xfrm>
            <a:off x="800877" y="2937475"/>
            <a:ext cx="784001" cy="43949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7" name="Oval 6">
            <a:extLst>
              <a:ext uri="{FF2B5EF4-FFF2-40B4-BE49-F238E27FC236}">
                <a16:creationId xmlns:a16="http://schemas.microsoft.com/office/drawing/2014/main" id="{01E72CD2-CBC0-E9DA-7124-E39FA4FED16B}"/>
              </a:ext>
            </a:extLst>
          </p:cNvPr>
          <p:cNvSpPr/>
          <p:nvPr/>
        </p:nvSpPr>
        <p:spPr>
          <a:xfrm>
            <a:off x="3502219" y="2573601"/>
            <a:ext cx="861278" cy="43949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5" name="Oval 4">
            <a:extLst>
              <a:ext uri="{FF2B5EF4-FFF2-40B4-BE49-F238E27FC236}">
                <a16:creationId xmlns:a16="http://schemas.microsoft.com/office/drawing/2014/main" id="{905C6419-31F8-5F01-E98D-1F15B3F1E941}"/>
              </a:ext>
            </a:extLst>
          </p:cNvPr>
          <p:cNvSpPr/>
          <p:nvPr/>
        </p:nvSpPr>
        <p:spPr>
          <a:xfrm>
            <a:off x="5585379" y="2543773"/>
            <a:ext cx="2205506" cy="499148"/>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 name="Oval 2">
            <a:extLst>
              <a:ext uri="{FF2B5EF4-FFF2-40B4-BE49-F238E27FC236}">
                <a16:creationId xmlns:a16="http://schemas.microsoft.com/office/drawing/2014/main" id="{E6E571C7-6581-D99F-7E5C-6D628D829FC4}"/>
              </a:ext>
            </a:extLst>
          </p:cNvPr>
          <p:cNvSpPr/>
          <p:nvPr/>
        </p:nvSpPr>
        <p:spPr>
          <a:xfrm>
            <a:off x="2550793" y="2603430"/>
            <a:ext cx="951427" cy="43949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343546"/>
            <a:ext cx="8736080" cy="445770"/>
          </a:xfrm>
        </p:spPr>
        <p:txBody>
          <a:bodyPr/>
          <a:lstStyle/>
          <a:p>
            <a:r>
              <a:rPr lang="en-US" sz="3600" dirty="0"/>
              <a:t>Can we mimic those error types and grading?</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DC04D09B-3A88-DA93-E28C-D61DBB89B24D}"/>
              </a:ext>
            </a:extLst>
          </p:cNvPr>
          <p:cNvSpPr txBox="1"/>
          <p:nvPr/>
        </p:nvSpPr>
        <p:spPr>
          <a:xfrm>
            <a:off x="333087" y="1807883"/>
            <a:ext cx="8679680" cy="2308324"/>
          </a:xfrm>
          <a:prstGeom prst="rect">
            <a:avLst/>
          </a:prstGeom>
          <a:noFill/>
        </p:spPr>
        <p:txBody>
          <a:bodyPr wrap="square" rtlCol="0">
            <a:spAutoFit/>
          </a:bodyPr>
          <a:lstStyle/>
          <a:p>
            <a:r>
              <a:rPr lang="en-US" sz="2400" b="1" dirty="0">
                <a:latin typeface="Times New Roman" panose="02020603050405020304" pitchFamily="18" charset="0"/>
              </a:rPr>
              <a:t>Reference: </a:t>
            </a:r>
            <a:r>
              <a:rPr lang="en-US" sz="2400" dirty="0">
                <a:latin typeface="times new roman" panose="02020603050405020304" pitchFamily="18" charset="0"/>
              </a:rPr>
              <a:t>He will not accept it because he will not like it</a:t>
            </a:r>
          </a:p>
          <a:p>
            <a:endParaRPr lang="en-US" sz="2400" b="1" dirty="0">
              <a:latin typeface="times new roman" panose="02020603050405020304" pitchFamily="18" charset="0"/>
            </a:endParaRPr>
          </a:p>
          <a:p>
            <a:r>
              <a:rPr lang="en-US" sz="2400" b="1" dirty="0">
                <a:latin typeface="times new roman" panose="02020603050405020304" pitchFamily="18" charset="0"/>
              </a:rPr>
              <a:t>Candidate Text: </a:t>
            </a:r>
            <a:r>
              <a:rPr lang="en-US" sz="2400" dirty="0">
                <a:latin typeface="Times New Roman" panose="02020603050405020304" pitchFamily="18" charset="0"/>
              </a:rPr>
              <a:t>will He accept it because he hates the plan he will not fancy it</a:t>
            </a:r>
          </a:p>
          <a:p>
            <a:endParaRPr lang="en-US" sz="2400" b="1" dirty="0">
              <a:latin typeface="times new roman" panose="02020603050405020304" pitchFamily="18" charset="0"/>
            </a:endParaRPr>
          </a:p>
          <a:p>
            <a:r>
              <a:rPr lang="en-US" sz="2400" b="1" dirty="0">
                <a:latin typeface="times new roman" panose="02020603050405020304" pitchFamily="18" charset="0"/>
              </a:rPr>
              <a:t>Human Score: </a:t>
            </a:r>
            <a:r>
              <a:rPr lang="en-US" sz="2400" dirty="0">
                <a:latin typeface="times new roman" panose="02020603050405020304" pitchFamily="18" charset="0"/>
              </a:rPr>
              <a:t>-16</a:t>
            </a:r>
            <a:endParaRPr lang="en-US" sz="2400" dirty="0"/>
          </a:p>
        </p:txBody>
      </p:sp>
    </p:spTree>
    <p:extLst>
      <p:ext uri="{BB962C8B-B14F-4D97-AF65-F5344CB8AC3E}">
        <p14:creationId xmlns:p14="http://schemas.microsoft.com/office/powerpoint/2010/main" val="1231997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5" grpId="0" animBg="1"/>
      <p:bldP spid="3" grpId="0" animBg="1"/>
      <p:bldP spid="1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9078-63A2-2943-BB4D-357D5757B2FF}"/>
              </a:ext>
            </a:extLst>
          </p:cNvPr>
          <p:cNvSpPr>
            <a:spLocks noGrp="1"/>
          </p:cNvSpPr>
          <p:nvPr>
            <p:ph type="title"/>
          </p:nvPr>
        </p:nvSpPr>
        <p:spPr/>
        <p:txBody>
          <a:bodyPr>
            <a:noAutofit/>
          </a:bodyPr>
          <a:lstStyle/>
          <a:p>
            <a:r>
              <a:rPr lang="en-US" sz="4950" dirty="0">
                <a:latin typeface="Arial" panose="020B0604020202020204" pitchFamily="34" charset="0"/>
              </a:rPr>
              <a:t>Can we synthesize realistic model mistakes?</a:t>
            </a:r>
            <a:endParaRPr lang="en-US" sz="4950" dirty="0"/>
          </a:p>
        </p:txBody>
      </p:sp>
      <p:sp>
        <p:nvSpPr>
          <p:cNvPr id="4" name="Text Placeholder 3">
            <a:extLst>
              <a:ext uri="{FF2B5EF4-FFF2-40B4-BE49-F238E27FC236}">
                <a16:creationId xmlns:a16="http://schemas.microsoft.com/office/drawing/2014/main" id="{B7BF2389-F6A1-4240-BB2D-ECC070294956}"/>
              </a:ext>
            </a:extLst>
          </p:cNvPr>
          <p:cNvSpPr>
            <a:spLocks noGrp="1"/>
          </p:cNvSpPr>
          <p:nvPr>
            <p:ph type="subTitle" idx="1"/>
          </p:nvPr>
        </p:nvSpPr>
        <p:spPr/>
        <p:txBody>
          <a:bodyPr/>
          <a:lstStyle/>
          <a:p>
            <a:r>
              <a:rPr lang="en-US" sz="825" dirty="0"/>
              <a:t>2/1/2023</a:t>
            </a:r>
          </a:p>
        </p:txBody>
      </p:sp>
      <p:sp>
        <p:nvSpPr>
          <p:cNvPr id="6" name="Text Placeholder 5">
            <a:extLst>
              <a:ext uri="{FF2B5EF4-FFF2-40B4-BE49-F238E27FC236}">
                <a16:creationId xmlns:a16="http://schemas.microsoft.com/office/drawing/2014/main" id="{FF051F56-252D-2ACA-1E34-D90B1F079DBC}"/>
              </a:ext>
            </a:extLst>
          </p:cNvPr>
          <p:cNvSpPr>
            <a:spLocks noGrp="1"/>
          </p:cNvSpPr>
          <p:nvPr>
            <p:ph type="body" sz="quarter" idx="4294967295"/>
          </p:nvPr>
        </p:nvSpPr>
        <p:spPr>
          <a:xfrm>
            <a:off x="0" y="4841875"/>
            <a:ext cx="4405313" cy="192088"/>
          </a:xfrm>
        </p:spPr>
        <p:txBody>
          <a:bodyPr>
            <a:normAutofit fontScale="25000" lnSpcReduction="20000"/>
          </a:bodyPr>
          <a:lstStyle/>
          <a:p>
            <a:r>
              <a:rPr lang="en-US" dirty="0"/>
              <a:t>NLP lab / Computer Science Department / UC Santa Barbara</a:t>
            </a:r>
          </a:p>
        </p:txBody>
      </p:sp>
    </p:spTree>
    <p:extLst>
      <p:ext uri="{BB962C8B-B14F-4D97-AF65-F5344CB8AC3E}">
        <p14:creationId xmlns:p14="http://schemas.microsoft.com/office/powerpoint/2010/main" val="719882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587186"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11585" y="879872"/>
            <a:ext cx="8396084"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15" name="Multiplication Sign 14">
            <a:extLst>
              <a:ext uri="{FF2B5EF4-FFF2-40B4-BE49-F238E27FC236}">
                <a16:creationId xmlns:a16="http://schemas.microsoft.com/office/drawing/2014/main" id="{D2AB131D-F868-76E7-2190-2385272350ED}"/>
              </a:ext>
            </a:extLst>
          </p:cNvPr>
          <p:cNvSpPr/>
          <p:nvPr/>
        </p:nvSpPr>
        <p:spPr>
          <a:xfrm>
            <a:off x="5756573" y="695897"/>
            <a:ext cx="376991" cy="367950"/>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20" name="TextBox 19">
            <a:extLst>
              <a:ext uri="{FF2B5EF4-FFF2-40B4-BE49-F238E27FC236}">
                <a16:creationId xmlns:a16="http://schemas.microsoft.com/office/drawing/2014/main" id="{CEF12A05-63A3-2603-91A6-EC4D4B03A22B}"/>
              </a:ext>
            </a:extLst>
          </p:cNvPr>
          <p:cNvSpPr txBox="1"/>
          <p:nvPr/>
        </p:nvSpPr>
        <p:spPr>
          <a:xfrm>
            <a:off x="190156" y="1589788"/>
            <a:ext cx="6993500" cy="830997"/>
          </a:xfrm>
          <a:prstGeom prst="rect">
            <a:avLst/>
          </a:prstGeom>
          <a:noFill/>
        </p:spPr>
        <p:txBody>
          <a:bodyPr wrap="square" rtlCol="0">
            <a:spAutoFit/>
          </a:bodyPr>
          <a:lstStyle/>
          <a:p>
            <a:r>
              <a:rPr lang="en-US" sz="2400" b="1" dirty="0">
                <a:latin typeface="times new roman" panose="02020603050405020304" pitchFamily="18" charset="0"/>
              </a:rPr>
              <a:t>Step1 Insertion: </a:t>
            </a:r>
            <a:r>
              <a:rPr lang="en-US" sz="2400" dirty="0">
                <a:latin typeface="Times New Roman" panose="02020603050405020304" pitchFamily="18" charset="0"/>
              </a:rPr>
              <a:t>He will not 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like it</a:t>
            </a:r>
            <a:endParaRPr lang="en-US" sz="2400" dirty="0"/>
          </a:p>
        </p:txBody>
      </p:sp>
      <p:sp>
        <p:nvSpPr>
          <p:cNvPr id="46" name="TextBox 45">
            <a:extLst>
              <a:ext uri="{FF2B5EF4-FFF2-40B4-BE49-F238E27FC236}">
                <a16:creationId xmlns:a16="http://schemas.microsoft.com/office/drawing/2014/main" id="{BE4BE721-8470-A9FD-F796-13CE8C6BD9E3}"/>
              </a:ext>
            </a:extLst>
          </p:cNvPr>
          <p:cNvSpPr txBox="1"/>
          <p:nvPr/>
        </p:nvSpPr>
        <p:spPr>
          <a:xfrm>
            <a:off x="5061200" y="1350910"/>
            <a:ext cx="1228993" cy="415498"/>
          </a:xfrm>
          <a:prstGeom prst="rect">
            <a:avLst/>
          </a:prstGeom>
          <a:noFill/>
        </p:spPr>
        <p:txBody>
          <a:bodyPr wrap="square">
            <a:spAutoFit/>
          </a:bodyPr>
          <a:lstStyle/>
          <a:p>
            <a:r>
              <a:rPr lang="en-US" sz="2100" b="1" dirty="0">
                <a:latin typeface="Times New Roman" panose="02020603050405020304" pitchFamily="18" charset="0"/>
              </a:rPr>
              <a:t>Insert</a:t>
            </a:r>
            <a:endParaRPr lang="en-US" sz="2100" dirty="0"/>
          </a:p>
        </p:txBody>
      </p:sp>
      <p:sp>
        <p:nvSpPr>
          <p:cNvPr id="91" name="TextBox 90">
            <a:extLst>
              <a:ext uri="{FF2B5EF4-FFF2-40B4-BE49-F238E27FC236}">
                <a16:creationId xmlns:a16="http://schemas.microsoft.com/office/drawing/2014/main" id="{4887584E-7C1E-B999-7FFA-49761CB426B0}"/>
              </a:ext>
            </a:extLst>
          </p:cNvPr>
          <p:cNvSpPr txBox="1"/>
          <p:nvPr/>
        </p:nvSpPr>
        <p:spPr>
          <a:xfrm>
            <a:off x="7793165" y="1641407"/>
            <a:ext cx="1098909" cy="461665"/>
          </a:xfrm>
          <a:prstGeom prst="rect">
            <a:avLst/>
          </a:prstGeom>
          <a:noFill/>
        </p:spPr>
        <p:txBody>
          <a:bodyPr wrap="square" rtlCol="0">
            <a:spAutoFit/>
          </a:bodyPr>
          <a:lstStyle/>
          <a:p>
            <a:r>
              <a:rPr lang="en-US" sz="2400" dirty="0"/>
              <a:t>Major</a:t>
            </a:r>
          </a:p>
        </p:txBody>
      </p:sp>
      <p:sp>
        <p:nvSpPr>
          <p:cNvPr id="8" name="Arrow: Right 7">
            <a:extLst>
              <a:ext uri="{FF2B5EF4-FFF2-40B4-BE49-F238E27FC236}">
                <a16:creationId xmlns:a16="http://schemas.microsoft.com/office/drawing/2014/main" id="{E36BCF6C-8293-5E29-517B-9F4122EC5411}"/>
              </a:ext>
            </a:extLst>
          </p:cNvPr>
          <p:cNvSpPr/>
          <p:nvPr/>
        </p:nvSpPr>
        <p:spPr>
          <a:xfrm rot="5400000">
            <a:off x="5745827" y="1355590"/>
            <a:ext cx="485088" cy="290384"/>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9" name="Arrow: Right 18">
            <a:extLst>
              <a:ext uri="{FF2B5EF4-FFF2-40B4-BE49-F238E27FC236}">
                <a16:creationId xmlns:a16="http://schemas.microsoft.com/office/drawing/2014/main" id="{3EB3C98A-FE23-0607-4EE8-7FEDFE80BB4E}"/>
              </a:ext>
            </a:extLst>
          </p:cNvPr>
          <p:cNvSpPr/>
          <p:nvPr/>
        </p:nvSpPr>
        <p:spPr>
          <a:xfrm>
            <a:off x="7201079" y="1773352"/>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33573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20" grpId="0"/>
      <p:bldP spid="46" grpId="0"/>
      <p:bldP spid="91" grpId="0"/>
      <p:bldP spid="8" grpId="0" animBg="1"/>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724812"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11585" y="879872"/>
            <a:ext cx="8264200"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20" name="TextBox 19">
            <a:extLst>
              <a:ext uri="{FF2B5EF4-FFF2-40B4-BE49-F238E27FC236}">
                <a16:creationId xmlns:a16="http://schemas.microsoft.com/office/drawing/2014/main" id="{CEF12A05-63A3-2603-91A6-EC4D4B03A22B}"/>
              </a:ext>
            </a:extLst>
          </p:cNvPr>
          <p:cNvSpPr txBox="1"/>
          <p:nvPr/>
        </p:nvSpPr>
        <p:spPr>
          <a:xfrm>
            <a:off x="190156" y="1589788"/>
            <a:ext cx="6993500" cy="830997"/>
          </a:xfrm>
          <a:prstGeom prst="rect">
            <a:avLst/>
          </a:prstGeom>
          <a:noFill/>
        </p:spPr>
        <p:txBody>
          <a:bodyPr wrap="square" rtlCol="0">
            <a:spAutoFit/>
          </a:bodyPr>
          <a:lstStyle/>
          <a:p>
            <a:r>
              <a:rPr lang="en-US" sz="2400" b="1" dirty="0">
                <a:latin typeface="times new roman" panose="02020603050405020304" pitchFamily="18" charset="0"/>
              </a:rPr>
              <a:t>Step1 Insertion: </a:t>
            </a:r>
            <a:r>
              <a:rPr lang="en-US" sz="2400" dirty="0">
                <a:latin typeface="Times New Roman" panose="02020603050405020304" pitchFamily="18" charset="0"/>
              </a:rPr>
              <a:t>He will </a:t>
            </a:r>
            <a:r>
              <a:rPr lang="en-US" sz="2400" b="1" dirty="0">
                <a:solidFill>
                  <a:schemeClr val="tx2">
                    <a:lumMod val="75000"/>
                    <a:lumOff val="25000"/>
                  </a:schemeClr>
                </a:solidFill>
                <a:latin typeface="Times New Roman" panose="02020603050405020304" pitchFamily="18" charset="0"/>
              </a:rPr>
              <a:t>not</a:t>
            </a:r>
            <a:r>
              <a:rPr lang="en-US" sz="2400" dirty="0">
                <a:latin typeface="Times New Roman" panose="02020603050405020304" pitchFamily="18" charset="0"/>
              </a:rPr>
              <a:t> accept it because</a:t>
            </a:r>
            <a:r>
              <a:rPr lang="en-US" sz="2400" dirty="0">
                <a:solidFill>
                  <a:srgbClr val="595959"/>
                </a:solidFill>
                <a:latin typeface="Times New Roman" panose="02020603050405020304" pitchFamily="18" charset="0"/>
              </a:rPr>
              <a:t> </a:t>
            </a:r>
            <a:r>
              <a:rPr lang="en-US" sz="2400" dirty="0">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like it</a:t>
            </a:r>
            <a:endParaRPr lang="en-US" sz="2400" dirty="0"/>
          </a:p>
        </p:txBody>
      </p:sp>
      <p:sp>
        <p:nvSpPr>
          <p:cNvPr id="24" name="TextBox 23">
            <a:extLst>
              <a:ext uri="{FF2B5EF4-FFF2-40B4-BE49-F238E27FC236}">
                <a16:creationId xmlns:a16="http://schemas.microsoft.com/office/drawing/2014/main" id="{E5E3246C-E9BC-3A7A-5E8F-7907FD30DC70}"/>
              </a:ext>
            </a:extLst>
          </p:cNvPr>
          <p:cNvSpPr txBox="1"/>
          <p:nvPr/>
        </p:nvSpPr>
        <p:spPr>
          <a:xfrm>
            <a:off x="3549352" y="2098649"/>
            <a:ext cx="2045297" cy="415498"/>
          </a:xfrm>
          <a:prstGeom prst="rect">
            <a:avLst/>
          </a:prstGeom>
          <a:noFill/>
        </p:spPr>
        <p:txBody>
          <a:bodyPr wrap="square">
            <a:spAutoFit/>
          </a:bodyPr>
          <a:lstStyle/>
          <a:p>
            <a:r>
              <a:rPr lang="en-US" sz="2100" b="1" dirty="0">
                <a:latin typeface="Times New Roman" panose="02020603050405020304" pitchFamily="18" charset="0"/>
              </a:rPr>
              <a:t>Delete</a:t>
            </a:r>
            <a:endParaRPr lang="en-US" sz="2100" dirty="0"/>
          </a:p>
        </p:txBody>
      </p:sp>
      <p:sp>
        <p:nvSpPr>
          <p:cNvPr id="47" name="TextBox 46">
            <a:extLst>
              <a:ext uri="{FF2B5EF4-FFF2-40B4-BE49-F238E27FC236}">
                <a16:creationId xmlns:a16="http://schemas.microsoft.com/office/drawing/2014/main" id="{F4BE4889-4318-6C80-A4AF-8479A1B6E9F2}"/>
              </a:ext>
            </a:extLst>
          </p:cNvPr>
          <p:cNvSpPr txBox="1"/>
          <p:nvPr/>
        </p:nvSpPr>
        <p:spPr>
          <a:xfrm>
            <a:off x="168725" y="2416650"/>
            <a:ext cx="7036360" cy="830997"/>
          </a:xfrm>
          <a:prstGeom prst="rect">
            <a:avLst/>
          </a:prstGeom>
          <a:noFill/>
        </p:spPr>
        <p:txBody>
          <a:bodyPr wrap="square" rtlCol="0">
            <a:spAutoFit/>
          </a:bodyPr>
          <a:lstStyle/>
          <a:p>
            <a:r>
              <a:rPr lang="en-US" sz="2400" b="1" dirty="0">
                <a:latin typeface="times new roman" panose="02020603050405020304" pitchFamily="18" charset="0"/>
              </a:rPr>
              <a:t>Step2 Deletion: </a:t>
            </a:r>
            <a:r>
              <a:rPr lang="en-US" sz="2400" dirty="0">
                <a:latin typeface="Times New Roman" panose="02020603050405020304" pitchFamily="18" charset="0"/>
              </a:rPr>
              <a:t>He will accept it because</a:t>
            </a:r>
            <a:r>
              <a:rPr lang="en-US" sz="2400" dirty="0">
                <a:solidFill>
                  <a:srgbClr val="595959"/>
                </a:solidFill>
                <a:latin typeface="Times New Roman" panose="02020603050405020304" pitchFamily="18" charset="0"/>
              </a:rPr>
              <a:t> </a:t>
            </a:r>
            <a:r>
              <a:rPr lang="en-US" sz="2400" dirty="0">
                <a:latin typeface="Times New Roman" panose="02020603050405020304" pitchFamily="18" charset="0"/>
              </a:rPr>
              <a:t>he hates the plan he will not like it</a:t>
            </a:r>
            <a:endParaRPr lang="en-US" sz="2400" dirty="0"/>
          </a:p>
        </p:txBody>
      </p:sp>
      <p:sp>
        <p:nvSpPr>
          <p:cNvPr id="61" name="Multiplication Sign 60">
            <a:extLst>
              <a:ext uri="{FF2B5EF4-FFF2-40B4-BE49-F238E27FC236}">
                <a16:creationId xmlns:a16="http://schemas.microsoft.com/office/drawing/2014/main" id="{4B18B58F-976F-C40E-B6DC-040C1D3DCCD0}"/>
              </a:ext>
            </a:extLst>
          </p:cNvPr>
          <p:cNvSpPr/>
          <p:nvPr/>
        </p:nvSpPr>
        <p:spPr>
          <a:xfrm>
            <a:off x="3423769" y="1491039"/>
            <a:ext cx="318695" cy="334219"/>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9" name="Arrow: Right 8">
            <a:extLst>
              <a:ext uri="{FF2B5EF4-FFF2-40B4-BE49-F238E27FC236}">
                <a16:creationId xmlns:a16="http://schemas.microsoft.com/office/drawing/2014/main" id="{06DFDCC7-F0CD-13BD-C33C-932C2B64B62D}"/>
              </a:ext>
            </a:extLst>
          </p:cNvPr>
          <p:cNvSpPr/>
          <p:nvPr/>
        </p:nvSpPr>
        <p:spPr>
          <a:xfrm rot="7240081">
            <a:off x="3062223" y="2172460"/>
            <a:ext cx="637509" cy="290384"/>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Arrow: Right 22">
            <a:extLst>
              <a:ext uri="{FF2B5EF4-FFF2-40B4-BE49-F238E27FC236}">
                <a16:creationId xmlns:a16="http://schemas.microsoft.com/office/drawing/2014/main" id="{C775B67D-0CBC-C684-3EB9-B6BE5B09C03A}"/>
              </a:ext>
            </a:extLst>
          </p:cNvPr>
          <p:cNvSpPr/>
          <p:nvPr/>
        </p:nvSpPr>
        <p:spPr>
          <a:xfrm>
            <a:off x="7047353" y="2585338"/>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Box 24">
            <a:extLst>
              <a:ext uri="{FF2B5EF4-FFF2-40B4-BE49-F238E27FC236}">
                <a16:creationId xmlns:a16="http://schemas.microsoft.com/office/drawing/2014/main" id="{AA999B04-B723-8B5A-7E12-6F6B039C648B}"/>
              </a:ext>
            </a:extLst>
          </p:cNvPr>
          <p:cNvSpPr txBox="1"/>
          <p:nvPr/>
        </p:nvSpPr>
        <p:spPr>
          <a:xfrm>
            <a:off x="7581768" y="2442129"/>
            <a:ext cx="1310305" cy="461665"/>
          </a:xfrm>
          <a:prstGeom prst="rect">
            <a:avLst/>
          </a:prstGeom>
          <a:noFill/>
        </p:spPr>
        <p:txBody>
          <a:bodyPr wrap="square" rtlCol="0">
            <a:spAutoFit/>
          </a:bodyPr>
          <a:lstStyle/>
          <a:p>
            <a:r>
              <a:rPr lang="en-US" sz="2400" dirty="0"/>
              <a:t>Major</a:t>
            </a:r>
          </a:p>
        </p:txBody>
      </p:sp>
    </p:spTree>
    <p:extLst>
      <p:ext uri="{BB962C8B-B14F-4D97-AF65-F5344CB8AC3E}">
        <p14:creationId xmlns:p14="http://schemas.microsoft.com/office/powerpoint/2010/main" val="2831596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47" grpId="0"/>
      <p:bldP spid="61" grpId="0" animBg="1"/>
      <p:bldP spid="9" grpId="0" animBg="1"/>
      <p:bldP spid="23" grpId="0" animBg="1"/>
      <p:bldP spid="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B5C79BB2-B3DF-7D8A-AF06-3FE8AB4A4B81}"/>
              </a:ext>
            </a:extLst>
          </p:cNvPr>
          <p:cNvSpPr txBox="1"/>
          <p:nvPr/>
        </p:nvSpPr>
        <p:spPr>
          <a:xfrm>
            <a:off x="190155" y="3246736"/>
            <a:ext cx="7527511" cy="830997"/>
          </a:xfrm>
          <a:prstGeom prst="rect">
            <a:avLst/>
          </a:prstGeom>
          <a:noFill/>
        </p:spPr>
        <p:txBody>
          <a:bodyPr wrap="square" rtlCol="0">
            <a:spAutoFit/>
          </a:bodyPr>
          <a:lstStyle/>
          <a:p>
            <a:r>
              <a:rPr lang="en-US" sz="2400" b="1" dirty="0">
                <a:latin typeface="times new roman" panose="02020603050405020304" pitchFamily="18" charset="0"/>
              </a:rPr>
              <a:t>Step3 Replace: </a:t>
            </a:r>
            <a:r>
              <a:rPr lang="en-US" sz="2400" dirty="0">
                <a:latin typeface="Times New Roman" panose="02020603050405020304" pitchFamily="18" charset="0"/>
              </a:rPr>
              <a:t>He will accept it because he hates the plan he will not </a:t>
            </a:r>
            <a:r>
              <a:rPr lang="en-US" sz="2400" b="1" dirty="0">
                <a:solidFill>
                  <a:schemeClr val="tx2">
                    <a:lumMod val="75000"/>
                    <a:lumOff val="25000"/>
                  </a:schemeClr>
                </a:solidFill>
                <a:latin typeface="Times New Roman" panose="02020603050405020304" pitchFamily="18" charset="0"/>
              </a:rPr>
              <a:t>fancy</a:t>
            </a:r>
            <a:r>
              <a:rPr lang="en-US" sz="2400" dirty="0">
                <a:latin typeface="Times New Roman" panose="02020603050405020304" pitchFamily="18" charset="0"/>
              </a:rPr>
              <a:t> it</a:t>
            </a:r>
            <a:endParaRPr lang="en-US" sz="2400" dirty="0"/>
          </a:p>
        </p:txBody>
      </p:sp>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742397"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11585" y="879872"/>
            <a:ext cx="8447598"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44" name="Multiplication Sign 43">
            <a:extLst>
              <a:ext uri="{FF2B5EF4-FFF2-40B4-BE49-F238E27FC236}">
                <a16:creationId xmlns:a16="http://schemas.microsoft.com/office/drawing/2014/main" id="{64AE7677-9C57-60A0-176D-AB6D13C2454C}"/>
              </a:ext>
            </a:extLst>
          </p:cNvPr>
          <p:cNvSpPr/>
          <p:nvPr/>
        </p:nvSpPr>
        <p:spPr>
          <a:xfrm>
            <a:off x="2427123" y="2686632"/>
            <a:ext cx="318695" cy="334219"/>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47" name="TextBox 46">
            <a:extLst>
              <a:ext uri="{FF2B5EF4-FFF2-40B4-BE49-F238E27FC236}">
                <a16:creationId xmlns:a16="http://schemas.microsoft.com/office/drawing/2014/main" id="{F4BE4889-4318-6C80-A4AF-8479A1B6E9F2}"/>
              </a:ext>
            </a:extLst>
          </p:cNvPr>
          <p:cNvSpPr txBox="1"/>
          <p:nvPr/>
        </p:nvSpPr>
        <p:spPr>
          <a:xfrm>
            <a:off x="167338" y="2376718"/>
            <a:ext cx="7036360" cy="830997"/>
          </a:xfrm>
          <a:prstGeom prst="rect">
            <a:avLst/>
          </a:prstGeom>
          <a:noFill/>
        </p:spPr>
        <p:txBody>
          <a:bodyPr wrap="square" rtlCol="0">
            <a:spAutoFit/>
          </a:bodyPr>
          <a:lstStyle/>
          <a:p>
            <a:r>
              <a:rPr lang="en-US" sz="2400" b="1" dirty="0">
                <a:latin typeface="times new roman" panose="02020603050405020304" pitchFamily="18" charset="0"/>
              </a:rPr>
              <a:t>Step2 Deletion: </a:t>
            </a:r>
            <a:r>
              <a:rPr lang="en-US" sz="2400" dirty="0">
                <a:latin typeface="Times New Roman" panose="02020603050405020304" pitchFamily="18" charset="0"/>
              </a:rPr>
              <a:t>He will accept it because</a:t>
            </a:r>
            <a:r>
              <a:rPr lang="en-US" sz="2400" dirty="0">
                <a:solidFill>
                  <a:srgbClr val="595959"/>
                </a:solidFill>
                <a:latin typeface="Times New Roman" panose="02020603050405020304" pitchFamily="18" charset="0"/>
              </a:rPr>
              <a:t> </a:t>
            </a:r>
            <a:r>
              <a:rPr lang="en-US" sz="2400" dirty="0">
                <a:latin typeface="Times New Roman" panose="02020603050405020304" pitchFamily="18" charset="0"/>
              </a:rPr>
              <a:t>he hates the plan he will not </a:t>
            </a:r>
            <a:r>
              <a:rPr lang="en-US" sz="2400" b="1" dirty="0">
                <a:solidFill>
                  <a:schemeClr val="tx2">
                    <a:lumMod val="75000"/>
                    <a:lumOff val="25000"/>
                  </a:schemeClr>
                </a:solidFill>
                <a:latin typeface="Times New Roman" panose="02020603050405020304" pitchFamily="18" charset="0"/>
              </a:rPr>
              <a:t>like</a:t>
            </a:r>
            <a:r>
              <a:rPr lang="en-US" sz="2400" dirty="0">
                <a:latin typeface="Times New Roman" panose="02020603050405020304" pitchFamily="18" charset="0"/>
              </a:rPr>
              <a:t> it</a:t>
            </a:r>
            <a:endParaRPr lang="en-US" sz="2400" dirty="0"/>
          </a:p>
        </p:txBody>
      </p:sp>
      <p:sp>
        <p:nvSpPr>
          <p:cNvPr id="63" name="TextBox 62">
            <a:extLst>
              <a:ext uri="{FF2B5EF4-FFF2-40B4-BE49-F238E27FC236}">
                <a16:creationId xmlns:a16="http://schemas.microsoft.com/office/drawing/2014/main" id="{D53F9358-2975-906A-987E-8601BB285EF6}"/>
              </a:ext>
            </a:extLst>
          </p:cNvPr>
          <p:cNvSpPr txBox="1"/>
          <p:nvPr/>
        </p:nvSpPr>
        <p:spPr>
          <a:xfrm>
            <a:off x="2756742" y="3024555"/>
            <a:ext cx="2480327" cy="415498"/>
          </a:xfrm>
          <a:prstGeom prst="rect">
            <a:avLst/>
          </a:prstGeom>
          <a:noFill/>
        </p:spPr>
        <p:txBody>
          <a:bodyPr wrap="square">
            <a:spAutoFit/>
          </a:bodyPr>
          <a:lstStyle/>
          <a:p>
            <a:r>
              <a:rPr lang="en-US" sz="2100" b="1" dirty="0">
                <a:latin typeface="Times New Roman" panose="02020603050405020304" pitchFamily="18" charset="0"/>
              </a:rPr>
              <a:t>Replace</a:t>
            </a:r>
            <a:endParaRPr lang="en-US" sz="2100" dirty="0"/>
          </a:p>
        </p:txBody>
      </p:sp>
      <p:sp>
        <p:nvSpPr>
          <p:cNvPr id="10" name="Arrow: Right 9">
            <a:extLst>
              <a:ext uri="{FF2B5EF4-FFF2-40B4-BE49-F238E27FC236}">
                <a16:creationId xmlns:a16="http://schemas.microsoft.com/office/drawing/2014/main" id="{C5505E6D-6DCC-043E-43B7-8584DE818AD2}"/>
              </a:ext>
            </a:extLst>
          </p:cNvPr>
          <p:cNvSpPr/>
          <p:nvPr/>
        </p:nvSpPr>
        <p:spPr>
          <a:xfrm rot="4932923">
            <a:off x="2387245" y="3312819"/>
            <a:ext cx="637509" cy="290384"/>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8" name="Arrow: Right 27">
            <a:extLst>
              <a:ext uri="{FF2B5EF4-FFF2-40B4-BE49-F238E27FC236}">
                <a16:creationId xmlns:a16="http://schemas.microsoft.com/office/drawing/2014/main" id="{82ACD252-8870-C1BB-DEB6-A0C7A6A8B885}"/>
              </a:ext>
            </a:extLst>
          </p:cNvPr>
          <p:cNvSpPr/>
          <p:nvPr/>
        </p:nvSpPr>
        <p:spPr>
          <a:xfrm>
            <a:off x="7002607" y="3418304"/>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TextBox 28">
            <a:extLst>
              <a:ext uri="{FF2B5EF4-FFF2-40B4-BE49-F238E27FC236}">
                <a16:creationId xmlns:a16="http://schemas.microsoft.com/office/drawing/2014/main" id="{333605F8-3906-0629-304C-65F66333A759}"/>
              </a:ext>
            </a:extLst>
          </p:cNvPr>
          <p:cNvSpPr txBox="1"/>
          <p:nvPr/>
        </p:nvSpPr>
        <p:spPr>
          <a:xfrm>
            <a:off x="7539008" y="3270099"/>
            <a:ext cx="993796" cy="461665"/>
          </a:xfrm>
          <a:prstGeom prst="rect">
            <a:avLst/>
          </a:prstGeom>
          <a:noFill/>
        </p:spPr>
        <p:txBody>
          <a:bodyPr wrap="square" rtlCol="0">
            <a:spAutoFit/>
          </a:bodyPr>
          <a:lstStyle/>
          <a:p>
            <a:r>
              <a:rPr lang="en-US" sz="2400" dirty="0"/>
              <a:t>Minor</a:t>
            </a:r>
          </a:p>
        </p:txBody>
      </p:sp>
    </p:spTree>
    <p:extLst>
      <p:ext uri="{BB962C8B-B14F-4D97-AF65-F5344CB8AC3E}">
        <p14:creationId xmlns:p14="http://schemas.microsoft.com/office/powerpoint/2010/main" val="3930113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44" grpId="0" animBg="1"/>
      <p:bldP spid="63" grpId="0"/>
      <p:bldP spid="10" grpId="0" animBg="1"/>
      <p:bldP spid="28" grpId="0" animBg="1"/>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C32FD555-3DF5-6E98-371D-E8F1754A0E53}"/>
              </a:ext>
            </a:extLst>
          </p:cNvPr>
          <p:cNvSpPr/>
          <p:nvPr/>
        </p:nvSpPr>
        <p:spPr>
          <a:xfrm>
            <a:off x="1941603" y="4133001"/>
            <a:ext cx="951427" cy="439492"/>
          </a:xfrm>
          <a:prstGeom prst="ellipse">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0" name="TextBox 59">
            <a:extLst>
              <a:ext uri="{FF2B5EF4-FFF2-40B4-BE49-F238E27FC236}">
                <a16:creationId xmlns:a16="http://schemas.microsoft.com/office/drawing/2014/main" id="{B5C79BB2-B3DF-7D8A-AF06-3FE8AB4A4B81}"/>
              </a:ext>
            </a:extLst>
          </p:cNvPr>
          <p:cNvSpPr txBox="1"/>
          <p:nvPr/>
        </p:nvSpPr>
        <p:spPr>
          <a:xfrm>
            <a:off x="190155" y="3246736"/>
            <a:ext cx="7527511" cy="830997"/>
          </a:xfrm>
          <a:prstGeom prst="rect">
            <a:avLst/>
          </a:prstGeom>
          <a:noFill/>
        </p:spPr>
        <p:txBody>
          <a:bodyPr wrap="square" rtlCol="0">
            <a:spAutoFit/>
          </a:bodyPr>
          <a:lstStyle/>
          <a:p>
            <a:r>
              <a:rPr lang="en-US" sz="2400" b="1" dirty="0">
                <a:latin typeface="times new roman" panose="02020603050405020304" pitchFamily="18" charset="0"/>
              </a:rPr>
              <a:t>Step3 Replace: </a:t>
            </a:r>
            <a:r>
              <a:rPr lang="en-US" sz="2400" b="1" dirty="0">
                <a:solidFill>
                  <a:schemeClr val="tx2">
                    <a:lumMod val="75000"/>
                    <a:lumOff val="25000"/>
                  </a:schemeClr>
                </a:solidFill>
                <a:latin typeface="Times New Roman" panose="02020603050405020304" pitchFamily="18" charset="0"/>
              </a:rPr>
              <a:t>He will </a:t>
            </a:r>
            <a:r>
              <a:rPr lang="en-US" sz="2400" dirty="0">
                <a:latin typeface="Times New Roman" panose="02020603050405020304" pitchFamily="18" charset="0"/>
              </a:rPr>
              <a:t>accept it because he hates the plan he will not fancy it</a:t>
            </a:r>
            <a:endParaRPr lang="en-US" sz="2400" dirty="0"/>
          </a:p>
        </p:txBody>
      </p:sp>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554346"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11585" y="879872"/>
            <a:ext cx="8554346"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73" name="TextBox 72">
            <a:extLst>
              <a:ext uri="{FF2B5EF4-FFF2-40B4-BE49-F238E27FC236}">
                <a16:creationId xmlns:a16="http://schemas.microsoft.com/office/drawing/2014/main" id="{1CD7C9DF-E6D5-3FBE-EAAE-7E413E227E17}"/>
              </a:ext>
            </a:extLst>
          </p:cNvPr>
          <p:cNvSpPr txBox="1"/>
          <p:nvPr/>
        </p:nvSpPr>
        <p:spPr>
          <a:xfrm>
            <a:off x="190154" y="4115916"/>
            <a:ext cx="7440578" cy="830997"/>
          </a:xfrm>
          <a:prstGeom prst="rect">
            <a:avLst/>
          </a:prstGeom>
          <a:noFill/>
        </p:spPr>
        <p:txBody>
          <a:bodyPr wrap="square" rtlCol="0">
            <a:spAutoFit/>
          </a:bodyPr>
          <a:lstStyle/>
          <a:p>
            <a:r>
              <a:rPr lang="en-US" sz="2400" b="1" dirty="0">
                <a:latin typeface="times new roman" panose="02020603050405020304" pitchFamily="18" charset="0"/>
              </a:rPr>
              <a:t>Step4 Swap: </a:t>
            </a:r>
            <a:r>
              <a:rPr lang="en-US" sz="2400" b="1" dirty="0">
                <a:solidFill>
                  <a:schemeClr val="tx2">
                    <a:lumMod val="75000"/>
                    <a:lumOff val="25000"/>
                  </a:schemeClr>
                </a:solidFill>
                <a:latin typeface="Times New Roman" panose="02020603050405020304" pitchFamily="18" charset="0"/>
              </a:rPr>
              <a:t>will He </a:t>
            </a:r>
            <a:r>
              <a:rPr lang="en-US" sz="2400" dirty="0">
                <a:latin typeface="Times New Roman" panose="02020603050405020304" pitchFamily="18" charset="0"/>
              </a:rPr>
              <a:t>accept it because he hates the plan he will not fancy it</a:t>
            </a:r>
            <a:endParaRPr lang="en-US" sz="2400" dirty="0"/>
          </a:p>
        </p:txBody>
      </p:sp>
      <p:sp>
        <p:nvSpPr>
          <p:cNvPr id="80" name="TextBox 79">
            <a:extLst>
              <a:ext uri="{FF2B5EF4-FFF2-40B4-BE49-F238E27FC236}">
                <a16:creationId xmlns:a16="http://schemas.microsoft.com/office/drawing/2014/main" id="{211264C9-3410-C3AF-694C-CC0D2A60490C}"/>
              </a:ext>
            </a:extLst>
          </p:cNvPr>
          <p:cNvSpPr txBox="1"/>
          <p:nvPr/>
        </p:nvSpPr>
        <p:spPr>
          <a:xfrm>
            <a:off x="2756741" y="3908620"/>
            <a:ext cx="2045297" cy="461665"/>
          </a:xfrm>
          <a:prstGeom prst="rect">
            <a:avLst/>
          </a:prstGeom>
          <a:noFill/>
        </p:spPr>
        <p:txBody>
          <a:bodyPr wrap="square">
            <a:spAutoFit/>
          </a:bodyPr>
          <a:lstStyle/>
          <a:p>
            <a:r>
              <a:rPr lang="en-US" sz="2400" b="1" dirty="0">
                <a:latin typeface="Times New Roman" panose="02020603050405020304" pitchFamily="18" charset="0"/>
              </a:rPr>
              <a:t>Swap</a:t>
            </a:r>
            <a:endParaRPr lang="en-US" sz="2400" dirty="0"/>
          </a:p>
        </p:txBody>
      </p:sp>
      <p:sp>
        <p:nvSpPr>
          <p:cNvPr id="32" name="Arrow: Right 31">
            <a:extLst>
              <a:ext uri="{FF2B5EF4-FFF2-40B4-BE49-F238E27FC236}">
                <a16:creationId xmlns:a16="http://schemas.microsoft.com/office/drawing/2014/main" id="{3F638DE2-9132-1D8B-CAEC-85DCC3F4D8FB}"/>
              </a:ext>
            </a:extLst>
          </p:cNvPr>
          <p:cNvSpPr/>
          <p:nvPr/>
        </p:nvSpPr>
        <p:spPr>
          <a:xfrm>
            <a:off x="7592305" y="4250763"/>
            <a:ext cx="696428" cy="18120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a:extLst>
              <a:ext uri="{FF2B5EF4-FFF2-40B4-BE49-F238E27FC236}">
                <a16:creationId xmlns:a16="http://schemas.microsoft.com/office/drawing/2014/main" id="{F6942A86-38B6-5A56-74BB-644EAF90B6D8}"/>
              </a:ext>
            </a:extLst>
          </p:cNvPr>
          <p:cNvSpPr txBox="1"/>
          <p:nvPr/>
        </p:nvSpPr>
        <p:spPr>
          <a:xfrm>
            <a:off x="8235439" y="4122072"/>
            <a:ext cx="993796" cy="461665"/>
          </a:xfrm>
          <a:prstGeom prst="rect">
            <a:avLst/>
          </a:prstGeom>
          <a:noFill/>
        </p:spPr>
        <p:txBody>
          <a:bodyPr wrap="square" rtlCol="0">
            <a:spAutoFit/>
          </a:bodyPr>
          <a:lstStyle/>
          <a:p>
            <a:r>
              <a:rPr lang="en-US" sz="2400" dirty="0"/>
              <a:t>Major</a:t>
            </a:r>
          </a:p>
        </p:txBody>
      </p:sp>
      <p:sp>
        <p:nvSpPr>
          <p:cNvPr id="22" name="Arrow: Right 21">
            <a:extLst>
              <a:ext uri="{FF2B5EF4-FFF2-40B4-BE49-F238E27FC236}">
                <a16:creationId xmlns:a16="http://schemas.microsoft.com/office/drawing/2014/main" id="{FA9B5077-29D5-CD86-F512-8538F49849BB}"/>
              </a:ext>
            </a:extLst>
          </p:cNvPr>
          <p:cNvSpPr/>
          <p:nvPr/>
        </p:nvSpPr>
        <p:spPr>
          <a:xfrm rot="4932923">
            <a:off x="2377345" y="3866619"/>
            <a:ext cx="556966" cy="160789"/>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4291756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73" grpId="0"/>
      <p:bldP spid="80" grpId="0"/>
      <p:bldP spid="32" grpId="0" animBg="1"/>
      <p:bldP spid="34" grpId="0"/>
      <p:bldP spid="2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5D39D587-DD7A-521F-E017-4A479FDA640E}"/>
              </a:ext>
            </a:extLst>
          </p:cNvPr>
          <p:cNvSpPr/>
          <p:nvPr/>
        </p:nvSpPr>
        <p:spPr>
          <a:xfrm>
            <a:off x="389783" y="1191857"/>
            <a:ext cx="3243876" cy="3243876"/>
          </a:xfrm>
          <a:prstGeom prst="ellipse">
            <a:avLst/>
          </a:prstGeom>
          <a:ln>
            <a:solidFill>
              <a:srgbClr val="00B05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2" name="Oval 11">
            <a:extLst>
              <a:ext uri="{FF2B5EF4-FFF2-40B4-BE49-F238E27FC236}">
                <a16:creationId xmlns:a16="http://schemas.microsoft.com/office/drawing/2014/main" id="{595ED3F4-CF8A-5B59-73A2-121D2A09CB32}"/>
              </a:ext>
            </a:extLst>
          </p:cNvPr>
          <p:cNvSpPr/>
          <p:nvPr/>
        </p:nvSpPr>
        <p:spPr>
          <a:xfrm>
            <a:off x="1072568" y="1856476"/>
            <a:ext cx="1878308" cy="1878308"/>
          </a:xfrm>
          <a:prstGeom prst="ellipse">
            <a:avLst/>
          </a:prstGeom>
          <a:ln>
            <a:solidFill>
              <a:schemeClr val="bg2">
                <a:lumMod val="75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dirty="0"/>
          </a:p>
        </p:txBody>
      </p:sp>
      <p:sp>
        <p:nvSpPr>
          <p:cNvPr id="2" name="Title 1">
            <a:extLst>
              <a:ext uri="{FF2B5EF4-FFF2-40B4-BE49-F238E27FC236}">
                <a16:creationId xmlns:a16="http://schemas.microsoft.com/office/drawing/2014/main" id="{9BCEF79C-F44F-56C4-34A2-980E161BBA52}"/>
              </a:ext>
            </a:extLst>
          </p:cNvPr>
          <p:cNvSpPr>
            <a:spLocks noGrp="1"/>
          </p:cNvSpPr>
          <p:nvPr>
            <p:ph type="title"/>
          </p:nvPr>
        </p:nvSpPr>
        <p:spPr>
          <a:xfrm>
            <a:off x="389783" y="177051"/>
            <a:ext cx="8354295" cy="445770"/>
          </a:xfrm>
        </p:spPr>
        <p:txBody>
          <a:bodyPr/>
          <a:lstStyle/>
          <a:p>
            <a:r>
              <a:rPr lang="en-US" sz="3000" dirty="0"/>
              <a:t>SEScore2: synthesize realistic errors with retrieved examples at various severity levels</a:t>
            </a:r>
            <a:br>
              <a:rPr lang="en-US" sz="3000" dirty="0">
                <a:solidFill>
                  <a:schemeClr val="tx1"/>
                </a:solidFill>
              </a:rPr>
            </a:br>
            <a:endParaRPr lang="en-US" sz="3000" dirty="0"/>
          </a:p>
        </p:txBody>
      </p:sp>
      <p:sp>
        <p:nvSpPr>
          <p:cNvPr id="9" name="AutoShape 8" descr="Markus Freitag (@markuseful) / Twitter">
            <a:extLst>
              <a:ext uri="{FF2B5EF4-FFF2-40B4-BE49-F238E27FC236}">
                <a16:creationId xmlns:a16="http://schemas.microsoft.com/office/drawing/2014/main" id="{11184D33-F664-2A27-C3AB-21C8C3EF9EA4}"/>
              </a:ext>
            </a:extLst>
          </p:cNvPr>
          <p:cNvSpPr>
            <a:spLocks noChangeAspect="1" noChangeArrowheads="1"/>
          </p:cNvSpPr>
          <p:nvPr/>
        </p:nvSpPr>
        <p:spPr bwMode="auto">
          <a:xfrm>
            <a:off x="4010287" y="2666681"/>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a:p>
        </p:txBody>
      </p:sp>
      <p:sp>
        <p:nvSpPr>
          <p:cNvPr id="10" name="AutoShape 10" descr="Markus Freitag (@markuseful) / Twitter">
            <a:extLst>
              <a:ext uri="{FF2B5EF4-FFF2-40B4-BE49-F238E27FC236}">
                <a16:creationId xmlns:a16="http://schemas.microsoft.com/office/drawing/2014/main" id="{9D2EA28A-C645-603D-34C0-1CF52A3C5E41}"/>
              </a:ext>
            </a:extLst>
          </p:cNvPr>
          <p:cNvSpPr>
            <a:spLocks noChangeAspect="1" noChangeArrowheads="1"/>
          </p:cNvSpPr>
          <p:nvPr/>
        </p:nvSpPr>
        <p:spPr bwMode="auto">
          <a:xfrm>
            <a:off x="4112177" y="2477537"/>
            <a:ext cx="228600" cy="2286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50" dirty="0"/>
          </a:p>
        </p:txBody>
      </p:sp>
      <p:sp>
        <p:nvSpPr>
          <p:cNvPr id="8" name="Oval 7">
            <a:extLst>
              <a:ext uri="{FF2B5EF4-FFF2-40B4-BE49-F238E27FC236}">
                <a16:creationId xmlns:a16="http://schemas.microsoft.com/office/drawing/2014/main" id="{1138DD06-95A0-3114-2AD7-91C042F9E7FD}"/>
              </a:ext>
            </a:extLst>
          </p:cNvPr>
          <p:cNvSpPr/>
          <p:nvPr/>
        </p:nvSpPr>
        <p:spPr>
          <a:xfrm>
            <a:off x="1551085" y="2316946"/>
            <a:ext cx="928069" cy="928069"/>
          </a:xfrm>
          <a:prstGeom prst="ellipse">
            <a:avLst/>
          </a:prstGeom>
          <a:ln>
            <a:solidFill>
              <a:schemeClr val="tx2">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50"/>
          </a:p>
        </p:txBody>
      </p:sp>
      <p:sp>
        <p:nvSpPr>
          <p:cNvPr id="14" name="Star: 4 Points 13">
            <a:extLst>
              <a:ext uri="{FF2B5EF4-FFF2-40B4-BE49-F238E27FC236}">
                <a16:creationId xmlns:a16="http://schemas.microsoft.com/office/drawing/2014/main" id="{3B7FC9B9-DBAB-8AAD-D6F6-3FEA50B8BF55}"/>
              </a:ext>
            </a:extLst>
          </p:cNvPr>
          <p:cNvSpPr/>
          <p:nvPr/>
        </p:nvSpPr>
        <p:spPr>
          <a:xfrm>
            <a:off x="1839220" y="2623127"/>
            <a:ext cx="345003" cy="345003"/>
          </a:xfrm>
          <a:prstGeom prst="star4">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5" name="Star: 6 Points 14">
            <a:extLst>
              <a:ext uri="{FF2B5EF4-FFF2-40B4-BE49-F238E27FC236}">
                <a16:creationId xmlns:a16="http://schemas.microsoft.com/office/drawing/2014/main" id="{7E81F222-E10F-5960-E8B3-EEE74645C335}"/>
              </a:ext>
            </a:extLst>
          </p:cNvPr>
          <p:cNvSpPr/>
          <p:nvPr/>
        </p:nvSpPr>
        <p:spPr>
          <a:xfrm>
            <a:off x="2998702" y="1502305"/>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Star: 6 Points 15">
            <a:extLst>
              <a:ext uri="{FF2B5EF4-FFF2-40B4-BE49-F238E27FC236}">
                <a16:creationId xmlns:a16="http://schemas.microsoft.com/office/drawing/2014/main" id="{5C1DC007-19E1-FB16-6C14-B159A387CD83}"/>
              </a:ext>
            </a:extLst>
          </p:cNvPr>
          <p:cNvSpPr/>
          <p:nvPr/>
        </p:nvSpPr>
        <p:spPr>
          <a:xfrm>
            <a:off x="3486493" y="2832474"/>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7" name="Star: 6 Points 16">
            <a:extLst>
              <a:ext uri="{FF2B5EF4-FFF2-40B4-BE49-F238E27FC236}">
                <a16:creationId xmlns:a16="http://schemas.microsoft.com/office/drawing/2014/main" id="{9510CDEC-BD13-7F3E-7854-77C4A0FD790B}"/>
              </a:ext>
            </a:extLst>
          </p:cNvPr>
          <p:cNvSpPr/>
          <p:nvPr/>
        </p:nvSpPr>
        <p:spPr>
          <a:xfrm>
            <a:off x="829126" y="3922671"/>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8" name="Star: 6 Points 17">
            <a:extLst>
              <a:ext uri="{FF2B5EF4-FFF2-40B4-BE49-F238E27FC236}">
                <a16:creationId xmlns:a16="http://schemas.microsoft.com/office/drawing/2014/main" id="{E81B7AA3-187A-B079-E8D7-4E0B54C13A95}"/>
              </a:ext>
            </a:extLst>
          </p:cNvPr>
          <p:cNvSpPr/>
          <p:nvPr/>
        </p:nvSpPr>
        <p:spPr>
          <a:xfrm>
            <a:off x="617136" y="1662493"/>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Star: 6 Points 18">
            <a:extLst>
              <a:ext uri="{FF2B5EF4-FFF2-40B4-BE49-F238E27FC236}">
                <a16:creationId xmlns:a16="http://schemas.microsoft.com/office/drawing/2014/main" id="{05A38301-2FA3-CF23-5D02-C0E5342FFE35}"/>
              </a:ext>
            </a:extLst>
          </p:cNvPr>
          <p:cNvSpPr/>
          <p:nvPr/>
        </p:nvSpPr>
        <p:spPr>
          <a:xfrm>
            <a:off x="2011722" y="1095395"/>
            <a:ext cx="261467" cy="271312"/>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0" name="Star: 6 Points 19">
            <a:extLst>
              <a:ext uri="{FF2B5EF4-FFF2-40B4-BE49-F238E27FC236}">
                <a16:creationId xmlns:a16="http://schemas.microsoft.com/office/drawing/2014/main" id="{14DEE45E-8486-DE26-16AC-3F2AB3C6BF06}"/>
              </a:ext>
            </a:extLst>
          </p:cNvPr>
          <p:cNvSpPr/>
          <p:nvPr/>
        </p:nvSpPr>
        <p:spPr>
          <a:xfrm>
            <a:off x="2225364" y="4292977"/>
            <a:ext cx="261467" cy="229721"/>
          </a:xfrm>
          <a:prstGeom prst="star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1" name="Isosceles Triangle 20">
            <a:extLst>
              <a:ext uri="{FF2B5EF4-FFF2-40B4-BE49-F238E27FC236}">
                <a16:creationId xmlns:a16="http://schemas.microsoft.com/office/drawing/2014/main" id="{DA8EFAC5-2592-4E5E-5536-082D607B7935}"/>
              </a:ext>
            </a:extLst>
          </p:cNvPr>
          <p:cNvSpPr/>
          <p:nvPr/>
        </p:nvSpPr>
        <p:spPr>
          <a:xfrm>
            <a:off x="2131358" y="1769511"/>
            <a:ext cx="249547" cy="215126"/>
          </a:xfrm>
          <a:prstGeom prst="triangl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2" name="Isosceles Triangle 21">
            <a:extLst>
              <a:ext uri="{FF2B5EF4-FFF2-40B4-BE49-F238E27FC236}">
                <a16:creationId xmlns:a16="http://schemas.microsoft.com/office/drawing/2014/main" id="{F5465C36-3B20-62B9-1B81-26F9EDF5B78E}"/>
              </a:ext>
            </a:extLst>
          </p:cNvPr>
          <p:cNvSpPr/>
          <p:nvPr/>
        </p:nvSpPr>
        <p:spPr>
          <a:xfrm>
            <a:off x="2712897" y="3080130"/>
            <a:ext cx="249547" cy="215126"/>
          </a:xfrm>
          <a:prstGeom prst="triangl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Isosceles Triangle 22">
            <a:extLst>
              <a:ext uri="{FF2B5EF4-FFF2-40B4-BE49-F238E27FC236}">
                <a16:creationId xmlns:a16="http://schemas.microsoft.com/office/drawing/2014/main" id="{2082C54C-D4CB-CF64-00DB-48072CE44424}"/>
              </a:ext>
            </a:extLst>
          </p:cNvPr>
          <p:cNvSpPr/>
          <p:nvPr/>
        </p:nvSpPr>
        <p:spPr>
          <a:xfrm>
            <a:off x="999985" y="2959915"/>
            <a:ext cx="249547" cy="215126"/>
          </a:xfrm>
          <a:prstGeom prst="triangle">
            <a:avLst/>
          </a:prstGeom>
          <a:solidFill>
            <a:schemeClr val="bg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4" name="Oval 23">
            <a:extLst>
              <a:ext uri="{FF2B5EF4-FFF2-40B4-BE49-F238E27FC236}">
                <a16:creationId xmlns:a16="http://schemas.microsoft.com/office/drawing/2014/main" id="{B6A3DA51-36AC-F05F-1C43-4E5C67E916AE}"/>
              </a:ext>
            </a:extLst>
          </p:cNvPr>
          <p:cNvSpPr/>
          <p:nvPr/>
        </p:nvSpPr>
        <p:spPr>
          <a:xfrm>
            <a:off x="2268191" y="2415432"/>
            <a:ext cx="216747" cy="216747"/>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Oval 24">
            <a:extLst>
              <a:ext uri="{FF2B5EF4-FFF2-40B4-BE49-F238E27FC236}">
                <a16:creationId xmlns:a16="http://schemas.microsoft.com/office/drawing/2014/main" id="{302E0FA1-C329-6E0C-9644-2D94ED6516F7}"/>
              </a:ext>
            </a:extLst>
          </p:cNvPr>
          <p:cNvSpPr/>
          <p:nvPr/>
        </p:nvSpPr>
        <p:spPr>
          <a:xfrm>
            <a:off x="1635755" y="3005989"/>
            <a:ext cx="216747" cy="216747"/>
          </a:xfrm>
          <a:prstGeom prst="ellipse">
            <a:avLst/>
          </a:prstGeom>
          <a:solidFill>
            <a:schemeClr val="tx2">
              <a:lumMod val="25000"/>
              <a:lumOff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7" name="Straight Arrow Connector 26">
            <a:extLst>
              <a:ext uri="{FF2B5EF4-FFF2-40B4-BE49-F238E27FC236}">
                <a16:creationId xmlns:a16="http://schemas.microsoft.com/office/drawing/2014/main" id="{B40CB5E3-5DCF-1747-69B8-AB2CA85BB5CB}"/>
              </a:ext>
            </a:extLst>
          </p:cNvPr>
          <p:cNvCxnSpPr>
            <a:cxnSpLocks/>
            <a:stCxn id="24" idx="6"/>
          </p:cNvCxnSpPr>
          <p:nvPr/>
        </p:nvCxnSpPr>
        <p:spPr>
          <a:xfrm flipV="1">
            <a:off x="2484938" y="2268925"/>
            <a:ext cx="1741539" cy="254881"/>
          </a:xfrm>
          <a:prstGeom prst="straightConnector1">
            <a:avLst/>
          </a:prstGeom>
          <a:ln w="381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BC62BC36-5A76-2F3E-5AF7-23B30E943DDE}"/>
              </a:ext>
            </a:extLst>
          </p:cNvPr>
          <p:cNvCxnSpPr>
            <a:cxnSpLocks/>
          </p:cNvCxnSpPr>
          <p:nvPr/>
        </p:nvCxnSpPr>
        <p:spPr>
          <a:xfrm flipV="1">
            <a:off x="3209681" y="1517280"/>
            <a:ext cx="800606" cy="12550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CF50F43-D595-E338-CB70-B3599005B255}"/>
              </a:ext>
            </a:extLst>
          </p:cNvPr>
          <p:cNvCxnSpPr>
            <a:cxnSpLocks/>
            <a:stCxn id="22" idx="5"/>
            <a:endCxn id="54" idx="1"/>
          </p:cNvCxnSpPr>
          <p:nvPr/>
        </p:nvCxnSpPr>
        <p:spPr>
          <a:xfrm>
            <a:off x="2900057" y="3187693"/>
            <a:ext cx="1137045" cy="166144"/>
          </a:xfrm>
          <a:prstGeom prst="straightConnector1">
            <a:avLst/>
          </a:prstGeom>
          <a:ln w="38100">
            <a:solidFill>
              <a:schemeClr val="bg2">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0C672D91-7D13-52C8-407E-23E83E6F75FB}"/>
              </a:ext>
            </a:extLst>
          </p:cNvPr>
          <p:cNvCxnSpPr>
            <a:cxnSpLocks/>
          </p:cNvCxnSpPr>
          <p:nvPr/>
        </p:nvCxnSpPr>
        <p:spPr>
          <a:xfrm>
            <a:off x="2038276" y="2850684"/>
            <a:ext cx="1346327" cy="1277191"/>
          </a:xfrm>
          <a:prstGeom prst="straightConnector1">
            <a:avLst/>
          </a:prstGeom>
          <a:ln w="38100">
            <a:solidFill>
              <a:schemeClr val="tx2">
                <a:lumMod val="25000"/>
                <a:lumOff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974CF7FE-54B3-C016-FB1B-A83EDCA31B52}"/>
              </a:ext>
            </a:extLst>
          </p:cNvPr>
          <p:cNvSpPr txBox="1"/>
          <p:nvPr/>
        </p:nvSpPr>
        <p:spPr>
          <a:xfrm>
            <a:off x="3384602" y="3989375"/>
            <a:ext cx="4571298" cy="738664"/>
          </a:xfrm>
          <a:prstGeom prst="rect">
            <a:avLst/>
          </a:prstGeom>
          <a:noFill/>
        </p:spPr>
        <p:txBody>
          <a:bodyPr wrap="square">
            <a:spAutoFit/>
          </a:bodyPr>
          <a:lstStyle/>
          <a:p>
            <a:r>
              <a:rPr lang="en-US" sz="2100" b="1" dirty="0">
                <a:latin typeface="Helvetica" panose="020B0604020202020204" pitchFamily="34" charset="0"/>
              </a:rPr>
              <a:t>Pivot: </a:t>
            </a:r>
            <a:r>
              <a:rPr lang="en-US" sz="2100" dirty="0">
                <a:latin typeface="Helvetica" panose="020B0604020202020204" pitchFamily="34" charset="0"/>
              </a:rPr>
              <a:t>Rescaling the statement by the President of the Council</a:t>
            </a:r>
            <a:endParaRPr lang="en-US" sz="2100" dirty="0"/>
          </a:p>
        </p:txBody>
      </p:sp>
      <p:sp>
        <p:nvSpPr>
          <p:cNvPr id="52" name="TextBox 51">
            <a:extLst>
              <a:ext uri="{FF2B5EF4-FFF2-40B4-BE49-F238E27FC236}">
                <a16:creationId xmlns:a16="http://schemas.microsoft.com/office/drawing/2014/main" id="{8F0150CC-783E-500B-B3DC-374133F40F5D}"/>
              </a:ext>
            </a:extLst>
          </p:cNvPr>
          <p:cNvSpPr txBox="1"/>
          <p:nvPr/>
        </p:nvSpPr>
        <p:spPr>
          <a:xfrm>
            <a:off x="4183682" y="2003540"/>
            <a:ext cx="4338491" cy="738664"/>
          </a:xfrm>
          <a:prstGeom prst="rect">
            <a:avLst/>
          </a:prstGeom>
          <a:noFill/>
        </p:spPr>
        <p:txBody>
          <a:bodyPr wrap="square">
            <a:spAutoFit/>
          </a:bodyPr>
          <a:lstStyle/>
          <a:p>
            <a:r>
              <a:rPr lang="en-US" sz="2100" b="1" dirty="0">
                <a:latin typeface="Helvetica" panose="020B0604020202020204" pitchFamily="34" charset="0"/>
              </a:rPr>
              <a:t>Minor:</a:t>
            </a:r>
            <a:r>
              <a:rPr lang="en-US" sz="2100" b="1" dirty="0">
                <a:solidFill>
                  <a:schemeClr val="tx2">
                    <a:lumMod val="50000"/>
                    <a:lumOff val="50000"/>
                  </a:schemeClr>
                </a:solidFill>
                <a:latin typeface="Helvetica" panose="020B0604020202020204" pitchFamily="34" charset="0"/>
              </a:rPr>
              <a:t> Rescales</a:t>
            </a:r>
            <a:r>
              <a:rPr lang="en-US" sz="2100" dirty="0">
                <a:latin typeface="Helvetica" panose="020B0604020202020204" pitchFamily="34" charset="0"/>
              </a:rPr>
              <a:t> the statement by the President of the Council</a:t>
            </a:r>
            <a:endParaRPr lang="en-US" sz="2100" dirty="0"/>
          </a:p>
        </p:txBody>
      </p:sp>
      <p:sp>
        <p:nvSpPr>
          <p:cNvPr id="54" name="TextBox 53">
            <a:extLst>
              <a:ext uri="{FF2B5EF4-FFF2-40B4-BE49-F238E27FC236}">
                <a16:creationId xmlns:a16="http://schemas.microsoft.com/office/drawing/2014/main" id="{A6573F05-0C9A-5BB7-4019-350483BF8724}"/>
              </a:ext>
            </a:extLst>
          </p:cNvPr>
          <p:cNvSpPr txBox="1"/>
          <p:nvPr/>
        </p:nvSpPr>
        <p:spPr>
          <a:xfrm>
            <a:off x="4037102" y="2984505"/>
            <a:ext cx="4816570" cy="738664"/>
          </a:xfrm>
          <a:prstGeom prst="rect">
            <a:avLst/>
          </a:prstGeom>
          <a:noFill/>
        </p:spPr>
        <p:txBody>
          <a:bodyPr wrap="square">
            <a:spAutoFit/>
          </a:bodyPr>
          <a:lstStyle/>
          <a:p>
            <a:r>
              <a:rPr lang="en-US" sz="2100" b="1" dirty="0">
                <a:latin typeface="Helvetica" panose="020B0604020202020204" pitchFamily="34" charset="0"/>
              </a:rPr>
              <a:t>Major: </a:t>
            </a:r>
            <a:r>
              <a:rPr lang="en-US" sz="2100" dirty="0">
                <a:latin typeface="Helvetica" panose="020B0604020202020204" pitchFamily="34" charset="0"/>
              </a:rPr>
              <a:t>Rescaling the statement by the President of the </a:t>
            </a:r>
            <a:r>
              <a:rPr lang="en-US" sz="2100" b="1" dirty="0">
                <a:solidFill>
                  <a:srgbClr val="FFC000"/>
                </a:solidFill>
                <a:latin typeface="Helvetica" panose="020B0604020202020204" pitchFamily="34" charset="0"/>
              </a:rPr>
              <a:t>security</a:t>
            </a:r>
            <a:r>
              <a:rPr lang="en-US" sz="2100" dirty="0">
                <a:latin typeface="Helvetica" panose="020B0604020202020204" pitchFamily="34" charset="0"/>
              </a:rPr>
              <a:t> Council</a:t>
            </a:r>
            <a:endParaRPr lang="en-US" sz="2100" dirty="0"/>
          </a:p>
        </p:txBody>
      </p:sp>
      <p:sp>
        <p:nvSpPr>
          <p:cNvPr id="57" name="TextBox 56">
            <a:extLst>
              <a:ext uri="{FF2B5EF4-FFF2-40B4-BE49-F238E27FC236}">
                <a16:creationId xmlns:a16="http://schemas.microsoft.com/office/drawing/2014/main" id="{062482CE-5899-779F-3C73-44AB5E370B74}"/>
              </a:ext>
            </a:extLst>
          </p:cNvPr>
          <p:cNvSpPr txBox="1"/>
          <p:nvPr/>
        </p:nvSpPr>
        <p:spPr>
          <a:xfrm>
            <a:off x="4057226" y="1182683"/>
            <a:ext cx="4696991" cy="738664"/>
          </a:xfrm>
          <a:prstGeom prst="rect">
            <a:avLst/>
          </a:prstGeom>
          <a:noFill/>
        </p:spPr>
        <p:txBody>
          <a:bodyPr wrap="square">
            <a:spAutoFit/>
          </a:bodyPr>
          <a:lstStyle/>
          <a:p>
            <a:r>
              <a:rPr lang="en-US" sz="2100" b="1" dirty="0">
                <a:latin typeface="Helvetica" panose="020B0604020202020204" pitchFamily="34" charset="0"/>
              </a:rPr>
              <a:t>Random:</a:t>
            </a:r>
            <a:r>
              <a:rPr lang="en-US" sz="2100" dirty="0">
                <a:latin typeface="Helvetica" panose="020B0604020202020204" pitchFamily="34" charset="0"/>
              </a:rPr>
              <a:t> Rescaling the statement by the </a:t>
            </a:r>
            <a:r>
              <a:rPr lang="en-US" sz="2100" b="1" dirty="0">
                <a:solidFill>
                  <a:schemeClr val="accent2"/>
                </a:solidFill>
                <a:latin typeface="Helvetica" panose="020B0604020202020204" pitchFamily="34" charset="0"/>
              </a:rPr>
              <a:t>raccoon</a:t>
            </a:r>
            <a:r>
              <a:rPr lang="en-US" sz="2100" dirty="0">
                <a:latin typeface="Helvetica" panose="020B0604020202020204" pitchFamily="34" charset="0"/>
              </a:rPr>
              <a:t> of the Council</a:t>
            </a:r>
            <a:endParaRPr lang="en-US" sz="2100" dirty="0"/>
          </a:p>
        </p:txBody>
      </p:sp>
    </p:spTree>
    <p:extLst>
      <p:ext uri="{BB962C8B-B14F-4D97-AF65-F5344CB8AC3E}">
        <p14:creationId xmlns:p14="http://schemas.microsoft.com/office/powerpoint/2010/main" val="3897819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2" grpId="0" animBg="1"/>
      <p:bldP spid="8"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50" grpId="0"/>
      <p:bldP spid="52" grpId="0"/>
      <p:bldP spid="54" grpId="0"/>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pic>
        <p:nvPicPr>
          <p:cNvPr id="170" name="Google Shape;170;p32"/>
          <p:cNvPicPr preferRelativeResize="0"/>
          <p:nvPr/>
        </p:nvPicPr>
        <p:blipFill>
          <a:blip r:embed="rId3">
            <a:alphaModFix/>
          </a:blip>
          <a:stretch>
            <a:fillRect/>
          </a:stretch>
        </p:blipFill>
        <p:spPr>
          <a:xfrm>
            <a:off x="201900" y="718737"/>
            <a:ext cx="6831500" cy="3977524"/>
          </a:xfrm>
          <a:prstGeom prst="rect">
            <a:avLst/>
          </a:prstGeom>
          <a:noFill/>
          <a:ln>
            <a:noFill/>
          </a:ln>
        </p:spPr>
      </p:pic>
      <p:sp>
        <p:nvSpPr>
          <p:cNvPr id="171" name="Google Shape;171;p32"/>
          <p:cNvSpPr txBox="1">
            <a:spLocks noGrp="1"/>
          </p:cNvSpPr>
          <p:nvPr>
            <p:ph type="body" idx="1"/>
          </p:nvPr>
        </p:nvSpPr>
        <p:spPr>
          <a:xfrm>
            <a:off x="5922425" y="1282975"/>
            <a:ext cx="2845500" cy="32244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100"/>
              <a:buFont typeface="Arial"/>
              <a:buNone/>
            </a:pPr>
            <a:r>
              <a:rPr lang="en" sz="1900">
                <a:solidFill>
                  <a:schemeClr val="lt1"/>
                </a:solidFill>
                <a:latin typeface="Gill Sans"/>
                <a:ea typeface="Gill Sans"/>
                <a:cs typeface="Gill Sans"/>
                <a:sym typeface="Gill Sans"/>
              </a:rPr>
              <a:t>The correct translation is:</a:t>
            </a:r>
            <a:endParaRPr sz="1900">
              <a:solidFill>
                <a:schemeClr val="lt1"/>
              </a:solidFill>
              <a:latin typeface="Gill Sans"/>
              <a:ea typeface="Gill Sans"/>
              <a:cs typeface="Gill Sans"/>
              <a:sym typeface="Gill Sans"/>
            </a:endParaRPr>
          </a:p>
          <a:p>
            <a:pPr marL="0" lvl="0" indent="0" algn="ctr" rtl="0">
              <a:spcBef>
                <a:spcPts val="0"/>
              </a:spcBef>
              <a:spcAft>
                <a:spcPts val="0"/>
              </a:spcAft>
              <a:buNone/>
            </a:pPr>
            <a:r>
              <a:rPr lang="en" sz="1900">
                <a:solidFill>
                  <a:schemeClr val="lt1"/>
                </a:solidFill>
                <a:latin typeface="Gill Sans"/>
                <a:ea typeface="Gill Sans"/>
                <a:cs typeface="Gill Sans"/>
                <a:sym typeface="Gill Sans"/>
              </a:rPr>
              <a:t>The The correct translation is:</a:t>
            </a:r>
            <a:endParaRPr sz="1900">
              <a:solidFill>
                <a:schemeClr val="lt1"/>
              </a:solidFill>
              <a:latin typeface="Gill Sans"/>
              <a:ea typeface="Gill Sans"/>
              <a:cs typeface="Gill Sans"/>
              <a:sym typeface="Gill Sans"/>
            </a:endParaRPr>
          </a:p>
          <a:p>
            <a:pPr marL="0" lvl="0" indent="0" algn="ctr" rtl="0">
              <a:spcBef>
                <a:spcPts val="0"/>
              </a:spcBef>
              <a:spcAft>
                <a:spcPts val="0"/>
              </a:spcAft>
              <a:buNone/>
            </a:pPr>
            <a:r>
              <a:rPr lang="en" sz="1900">
                <a:solidFill>
                  <a:schemeClr val="lt1"/>
                </a:solidFill>
                <a:latin typeface="Gill Sans"/>
                <a:ea typeface="Gill Sans"/>
                <a:cs typeface="Gill Sans"/>
                <a:sym typeface="Gill Sans"/>
              </a:rPr>
              <a:t> translation is</a:t>
            </a:r>
            <a:endParaRPr/>
          </a:p>
        </p:txBody>
      </p:sp>
      <p:sp>
        <p:nvSpPr>
          <p:cNvPr id="172" name="Google Shape;172;p3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pic>
        <p:nvPicPr>
          <p:cNvPr id="173" name="Google Shape;173;p32"/>
          <p:cNvPicPr preferRelativeResize="0"/>
          <p:nvPr/>
        </p:nvPicPr>
        <p:blipFill>
          <a:blip r:embed="rId4">
            <a:alphaModFix/>
          </a:blip>
          <a:stretch>
            <a:fillRect/>
          </a:stretch>
        </p:blipFill>
        <p:spPr>
          <a:xfrm>
            <a:off x="1912775" y="952088"/>
            <a:ext cx="3617976" cy="3617976"/>
          </a:xfrm>
          <a:prstGeom prst="rect">
            <a:avLst/>
          </a:prstGeom>
          <a:noFill/>
          <a:ln>
            <a:noFill/>
          </a:ln>
        </p:spPr>
      </p:pic>
      <p:sp>
        <p:nvSpPr>
          <p:cNvPr id="174" name="Google Shape;174;p32"/>
          <p:cNvSpPr txBox="1"/>
          <p:nvPr/>
        </p:nvSpPr>
        <p:spPr>
          <a:xfrm>
            <a:off x="1140500" y="1885038"/>
            <a:ext cx="5892900" cy="1644900"/>
          </a:xfrm>
          <a:prstGeom prst="rect">
            <a:avLst/>
          </a:prstGeom>
          <a:solidFill>
            <a:srgbClr val="0070C0"/>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800" b="1">
                <a:solidFill>
                  <a:schemeClr val="lt1"/>
                </a:solidFill>
                <a:latin typeface="Gill Sans"/>
                <a:ea typeface="Gill Sans"/>
                <a:cs typeface="Gill Sans"/>
                <a:sym typeface="Gill Sans"/>
              </a:rPr>
              <a:t>The correct translation is:</a:t>
            </a:r>
            <a:endParaRPr sz="2800" b="1">
              <a:solidFill>
                <a:schemeClr val="lt1"/>
              </a:solidFill>
              <a:latin typeface="Gill Sans"/>
              <a:ea typeface="Gill Sans"/>
              <a:cs typeface="Gill Sans"/>
              <a:sym typeface="Gill Sans"/>
            </a:endParaRPr>
          </a:p>
          <a:p>
            <a:pPr marL="0" lvl="0" indent="0" algn="ctr" rtl="0">
              <a:spcBef>
                <a:spcPts val="0"/>
              </a:spcBef>
              <a:spcAft>
                <a:spcPts val="0"/>
              </a:spcAft>
              <a:buNone/>
            </a:pPr>
            <a:r>
              <a:rPr lang="en" sz="2800">
                <a:solidFill>
                  <a:schemeClr val="lt1"/>
                </a:solidFill>
                <a:latin typeface="Gill Sans"/>
                <a:ea typeface="Gill Sans"/>
                <a:cs typeface="Gill Sans"/>
                <a:sym typeface="Gill Sans"/>
              </a:rPr>
              <a:t>Wife cake != Sweetheart cake</a:t>
            </a:r>
            <a:endParaRPr sz="2800">
              <a:solidFill>
                <a:schemeClr val="lt1"/>
              </a:solidFill>
              <a:latin typeface="Gill Sans"/>
              <a:ea typeface="Gill Sans"/>
              <a:cs typeface="Gill Sans"/>
              <a:sym typeface="Gill Sans"/>
            </a:endParaRPr>
          </a:p>
          <a:p>
            <a:pPr marL="0" lvl="0" indent="0" algn="ctr" rtl="0">
              <a:spcBef>
                <a:spcPts val="0"/>
              </a:spcBef>
              <a:spcAft>
                <a:spcPts val="0"/>
              </a:spcAft>
              <a:buNone/>
            </a:pPr>
            <a:r>
              <a:rPr lang="en" sz="2800">
                <a:solidFill>
                  <a:schemeClr val="lt1"/>
                </a:solidFill>
                <a:latin typeface="Gill Sans"/>
                <a:ea typeface="Gill Sans"/>
                <a:cs typeface="Gill Sans"/>
                <a:sym typeface="Gill Sans"/>
              </a:rPr>
              <a:t>Is there a wife in the Sweetheart cake?</a:t>
            </a:r>
            <a:endParaRPr sz="2800">
              <a:solidFill>
                <a:schemeClr val="lt1"/>
              </a:solidFill>
              <a:latin typeface="Gill Sans"/>
              <a:ea typeface="Gill Sans"/>
              <a:cs typeface="Gill Sans"/>
              <a:sym typeface="Gill Sans"/>
            </a:endParaRPr>
          </a:p>
        </p:txBody>
      </p:sp>
      <p:sp>
        <p:nvSpPr>
          <p:cNvPr id="175" name="Google Shape;175;p32"/>
          <p:cNvSpPr txBox="1">
            <a:spLocks noGrp="1"/>
          </p:cNvSpPr>
          <p:nvPr>
            <p:ph type="title"/>
          </p:nvPr>
        </p:nvSpPr>
        <p:spPr>
          <a:xfrm>
            <a:off x="2511125" y="169625"/>
            <a:ext cx="52374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Is Google translate right?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extBox 59">
            <a:extLst>
              <a:ext uri="{FF2B5EF4-FFF2-40B4-BE49-F238E27FC236}">
                <a16:creationId xmlns:a16="http://schemas.microsoft.com/office/drawing/2014/main" id="{B5C79BB2-B3DF-7D8A-AF06-3FE8AB4A4B81}"/>
              </a:ext>
            </a:extLst>
          </p:cNvPr>
          <p:cNvSpPr txBox="1"/>
          <p:nvPr/>
        </p:nvSpPr>
        <p:spPr>
          <a:xfrm>
            <a:off x="190155" y="3246736"/>
            <a:ext cx="7527511" cy="830997"/>
          </a:xfrm>
          <a:prstGeom prst="rect">
            <a:avLst/>
          </a:prstGeom>
          <a:noFill/>
        </p:spPr>
        <p:txBody>
          <a:bodyPr wrap="square" rtlCol="0">
            <a:spAutoFit/>
          </a:bodyPr>
          <a:lstStyle/>
          <a:p>
            <a:r>
              <a:rPr lang="en-US" sz="2400" b="1" dirty="0">
                <a:latin typeface="times new roman" panose="02020603050405020304" pitchFamily="18" charset="0"/>
              </a:rPr>
              <a:t>Step3 Replace: </a:t>
            </a:r>
            <a:r>
              <a:rPr lang="en-US" sz="2400" dirty="0">
                <a:latin typeface="Times New Roman" panose="02020603050405020304" pitchFamily="18" charset="0"/>
              </a:rPr>
              <a:t>He will 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a:t>
            </a:r>
            <a:r>
              <a:rPr lang="en-US" sz="2400" b="1" dirty="0">
                <a:solidFill>
                  <a:schemeClr val="accent2"/>
                </a:solidFill>
                <a:latin typeface="Times New Roman" panose="02020603050405020304" pitchFamily="18" charset="0"/>
              </a:rPr>
              <a:t>fancy</a:t>
            </a:r>
            <a:r>
              <a:rPr lang="en-US" sz="2400" dirty="0">
                <a:latin typeface="Times New Roman" panose="02020603050405020304" pitchFamily="18" charset="0"/>
              </a:rPr>
              <a:t> it</a:t>
            </a:r>
            <a:endParaRPr lang="en-US" sz="2400" dirty="0"/>
          </a:p>
        </p:txBody>
      </p:sp>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250127"/>
            <a:ext cx="8522589" cy="445770"/>
          </a:xfrm>
        </p:spPr>
        <p:txBody>
          <a:bodyPr/>
          <a:lstStyle/>
          <a:p>
            <a:r>
              <a:rPr lang="en-US" sz="3000" dirty="0"/>
              <a:t>Stratified Error Synthesis Overview (SEScore1)</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6" name="Rectangle: Rounded Corners 5">
            <a:extLst>
              <a:ext uri="{FF2B5EF4-FFF2-40B4-BE49-F238E27FC236}">
                <a16:creationId xmlns:a16="http://schemas.microsoft.com/office/drawing/2014/main" id="{51E4A7CF-87CE-012B-47E6-459B545A8864}"/>
              </a:ext>
            </a:extLst>
          </p:cNvPr>
          <p:cNvSpPr/>
          <p:nvPr/>
        </p:nvSpPr>
        <p:spPr>
          <a:xfrm>
            <a:off x="263065" y="979394"/>
            <a:ext cx="8396118" cy="422757"/>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dirty="0">
                <a:solidFill>
                  <a:srgbClr val="000000"/>
                </a:solidFill>
                <a:latin typeface="times new roman" panose="02020603050405020304" pitchFamily="18" charset="0"/>
              </a:rPr>
              <a:t>Raw text (</a:t>
            </a:r>
            <a:r>
              <a:rPr lang="en-US" sz="2400" b="1" dirty="0" err="1">
                <a:solidFill>
                  <a:srgbClr val="000000"/>
                </a:solidFill>
                <a:latin typeface="times new roman" panose="02020603050405020304" pitchFamily="18" charset="0"/>
              </a:rPr>
              <a:t>x</a:t>
            </a:r>
            <a:r>
              <a:rPr lang="en-US" sz="2400" b="1" baseline="-25000" dirty="0" err="1">
                <a:solidFill>
                  <a:srgbClr val="000000"/>
                </a:solidFill>
                <a:latin typeface="times new roman" panose="02020603050405020304" pitchFamily="18" charset="0"/>
              </a:rPr>
              <a:t>raw</a:t>
            </a:r>
            <a:r>
              <a:rPr lang="en-US" sz="2400" b="1" dirty="0">
                <a:solidFill>
                  <a:srgbClr val="000000"/>
                </a:solidFill>
                <a:latin typeface="times new roman" panose="02020603050405020304" pitchFamily="18" charset="0"/>
              </a:rPr>
              <a:t>): </a:t>
            </a:r>
            <a:r>
              <a:rPr lang="en-US" sz="2400" dirty="0">
                <a:solidFill>
                  <a:srgbClr val="000000"/>
                </a:solidFill>
                <a:latin typeface="times new roman" panose="02020603050405020304" pitchFamily="18" charset="0"/>
              </a:rPr>
              <a:t>He will not accept it because he will not like it</a:t>
            </a:r>
            <a:endParaRPr lang="en-US" sz="2400" dirty="0"/>
          </a:p>
        </p:txBody>
      </p:sp>
      <p:sp>
        <p:nvSpPr>
          <p:cNvPr id="20" name="TextBox 19">
            <a:extLst>
              <a:ext uri="{FF2B5EF4-FFF2-40B4-BE49-F238E27FC236}">
                <a16:creationId xmlns:a16="http://schemas.microsoft.com/office/drawing/2014/main" id="{CEF12A05-63A3-2603-91A6-EC4D4B03A22B}"/>
              </a:ext>
            </a:extLst>
          </p:cNvPr>
          <p:cNvSpPr txBox="1"/>
          <p:nvPr/>
        </p:nvSpPr>
        <p:spPr>
          <a:xfrm>
            <a:off x="190156" y="1589788"/>
            <a:ext cx="6993500" cy="830997"/>
          </a:xfrm>
          <a:prstGeom prst="rect">
            <a:avLst/>
          </a:prstGeom>
          <a:noFill/>
        </p:spPr>
        <p:txBody>
          <a:bodyPr wrap="square" rtlCol="0">
            <a:spAutoFit/>
          </a:bodyPr>
          <a:lstStyle/>
          <a:p>
            <a:r>
              <a:rPr lang="en-US" sz="2400" b="1" dirty="0">
                <a:latin typeface="times new roman" panose="02020603050405020304" pitchFamily="18" charset="0"/>
              </a:rPr>
              <a:t>Step1 Insertion: </a:t>
            </a:r>
            <a:r>
              <a:rPr lang="en-US" sz="2400" dirty="0">
                <a:latin typeface="Times New Roman" panose="02020603050405020304" pitchFamily="18" charset="0"/>
              </a:rPr>
              <a:t>He will not 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like it</a:t>
            </a:r>
            <a:endParaRPr lang="en-US" sz="2400" dirty="0"/>
          </a:p>
        </p:txBody>
      </p:sp>
      <p:sp>
        <p:nvSpPr>
          <p:cNvPr id="47" name="TextBox 46">
            <a:extLst>
              <a:ext uri="{FF2B5EF4-FFF2-40B4-BE49-F238E27FC236}">
                <a16:creationId xmlns:a16="http://schemas.microsoft.com/office/drawing/2014/main" id="{F4BE4889-4318-6C80-A4AF-8479A1B6E9F2}"/>
              </a:ext>
            </a:extLst>
          </p:cNvPr>
          <p:cNvSpPr txBox="1"/>
          <p:nvPr/>
        </p:nvSpPr>
        <p:spPr>
          <a:xfrm>
            <a:off x="190155" y="2383656"/>
            <a:ext cx="7036360" cy="830997"/>
          </a:xfrm>
          <a:prstGeom prst="rect">
            <a:avLst/>
          </a:prstGeom>
          <a:noFill/>
        </p:spPr>
        <p:txBody>
          <a:bodyPr wrap="square" rtlCol="0">
            <a:spAutoFit/>
          </a:bodyPr>
          <a:lstStyle/>
          <a:p>
            <a:r>
              <a:rPr lang="en-US" sz="2400" b="1" dirty="0">
                <a:latin typeface="times new roman" panose="02020603050405020304" pitchFamily="18" charset="0"/>
              </a:rPr>
              <a:t>Step2 Deletion: </a:t>
            </a:r>
            <a:r>
              <a:rPr lang="en-US" sz="2400" dirty="0">
                <a:latin typeface="Times New Roman" panose="02020603050405020304" pitchFamily="18" charset="0"/>
              </a:rPr>
              <a:t>He will 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like it</a:t>
            </a:r>
            <a:endParaRPr lang="en-US" sz="2400" dirty="0"/>
          </a:p>
        </p:txBody>
      </p:sp>
      <p:sp>
        <p:nvSpPr>
          <p:cNvPr id="73" name="TextBox 72">
            <a:extLst>
              <a:ext uri="{FF2B5EF4-FFF2-40B4-BE49-F238E27FC236}">
                <a16:creationId xmlns:a16="http://schemas.microsoft.com/office/drawing/2014/main" id="{1CD7C9DF-E6D5-3FBE-EAAE-7E413E227E17}"/>
              </a:ext>
            </a:extLst>
          </p:cNvPr>
          <p:cNvSpPr txBox="1"/>
          <p:nvPr/>
        </p:nvSpPr>
        <p:spPr>
          <a:xfrm>
            <a:off x="168724" y="4085460"/>
            <a:ext cx="7440578" cy="830997"/>
          </a:xfrm>
          <a:prstGeom prst="rect">
            <a:avLst/>
          </a:prstGeom>
          <a:noFill/>
        </p:spPr>
        <p:txBody>
          <a:bodyPr wrap="square" rtlCol="0">
            <a:spAutoFit/>
          </a:bodyPr>
          <a:lstStyle/>
          <a:p>
            <a:r>
              <a:rPr lang="en-US" sz="2400" b="1" dirty="0">
                <a:latin typeface="times new roman" panose="02020603050405020304" pitchFamily="18" charset="0"/>
              </a:rPr>
              <a:t>Step4 Swap: </a:t>
            </a:r>
            <a:r>
              <a:rPr lang="en-US" sz="2400" b="1" dirty="0">
                <a:solidFill>
                  <a:schemeClr val="bg2">
                    <a:lumMod val="75000"/>
                  </a:schemeClr>
                </a:solidFill>
                <a:latin typeface="Times New Roman" panose="02020603050405020304" pitchFamily="18" charset="0"/>
              </a:rPr>
              <a:t>will He</a:t>
            </a:r>
            <a:r>
              <a:rPr lang="en-US" sz="2400" b="1" dirty="0">
                <a:latin typeface="Times New Roman" panose="02020603050405020304" pitchFamily="18" charset="0"/>
              </a:rPr>
              <a:t> </a:t>
            </a:r>
            <a:r>
              <a:rPr lang="en-US" sz="2400" dirty="0">
                <a:latin typeface="Times New Roman" panose="02020603050405020304" pitchFamily="18" charset="0"/>
              </a:rPr>
              <a:t>accept it because</a:t>
            </a:r>
            <a:r>
              <a:rPr lang="en-US" sz="2400" dirty="0">
                <a:solidFill>
                  <a:srgbClr val="595959"/>
                </a:solidFill>
                <a:latin typeface="Times New Roman" panose="02020603050405020304" pitchFamily="18" charset="0"/>
              </a:rPr>
              <a:t> </a:t>
            </a:r>
            <a:r>
              <a:rPr lang="en-US" sz="2400" b="1" dirty="0">
                <a:solidFill>
                  <a:srgbClr val="0070C0"/>
                </a:solidFill>
                <a:latin typeface="Times New Roman" panose="02020603050405020304" pitchFamily="18" charset="0"/>
              </a:rPr>
              <a:t>he hates the plan</a:t>
            </a:r>
            <a:r>
              <a:rPr lang="en-US" sz="2400" b="1" dirty="0">
                <a:solidFill>
                  <a:srgbClr val="595959"/>
                </a:solidFill>
                <a:latin typeface="Times New Roman" panose="02020603050405020304" pitchFamily="18" charset="0"/>
              </a:rPr>
              <a:t> </a:t>
            </a:r>
            <a:r>
              <a:rPr lang="en-US" sz="2400" dirty="0">
                <a:latin typeface="Times New Roman" panose="02020603050405020304" pitchFamily="18" charset="0"/>
              </a:rPr>
              <a:t>he will not </a:t>
            </a:r>
            <a:r>
              <a:rPr lang="en-US" sz="2400" b="1" dirty="0">
                <a:solidFill>
                  <a:schemeClr val="accent2"/>
                </a:solidFill>
                <a:latin typeface="Times New Roman" panose="02020603050405020304" pitchFamily="18" charset="0"/>
              </a:rPr>
              <a:t>fancy</a:t>
            </a:r>
            <a:r>
              <a:rPr lang="en-US" sz="2400" dirty="0">
                <a:latin typeface="Times New Roman" panose="02020603050405020304" pitchFamily="18" charset="0"/>
              </a:rPr>
              <a:t> it</a:t>
            </a:r>
            <a:endParaRPr lang="en-US" sz="2400" dirty="0"/>
          </a:p>
        </p:txBody>
      </p:sp>
      <p:sp>
        <p:nvSpPr>
          <p:cNvPr id="91" name="TextBox 90">
            <a:extLst>
              <a:ext uri="{FF2B5EF4-FFF2-40B4-BE49-F238E27FC236}">
                <a16:creationId xmlns:a16="http://schemas.microsoft.com/office/drawing/2014/main" id="{4887584E-7C1E-B999-7FFA-49761CB426B0}"/>
              </a:ext>
            </a:extLst>
          </p:cNvPr>
          <p:cNvSpPr txBox="1"/>
          <p:nvPr/>
        </p:nvSpPr>
        <p:spPr>
          <a:xfrm>
            <a:off x="7793165" y="1641407"/>
            <a:ext cx="1098909" cy="461665"/>
          </a:xfrm>
          <a:prstGeom prst="rect">
            <a:avLst/>
          </a:prstGeom>
          <a:noFill/>
        </p:spPr>
        <p:txBody>
          <a:bodyPr wrap="square" rtlCol="0">
            <a:spAutoFit/>
          </a:bodyPr>
          <a:lstStyle/>
          <a:p>
            <a:r>
              <a:rPr lang="en-US" sz="2400" dirty="0"/>
              <a:t>Major</a:t>
            </a:r>
          </a:p>
        </p:txBody>
      </p:sp>
      <p:sp>
        <p:nvSpPr>
          <p:cNvPr id="19" name="Arrow: Right 18">
            <a:extLst>
              <a:ext uri="{FF2B5EF4-FFF2-40B4-BE49-F238E27FC236}">
                <a16:creationId xmlns:a16="http://schemas.microsoft.com/office/drawing/2014/main" id="{3EB3C98A-FE23-0607-4EE8-7FEDFE80BB4E}"/>
              </a:ext>
            </a:extLst>
          </p:cNvPr>
          <p:cNvSpPr/>
          <p:nvPr/>
        </p:nvSpPr>
        <p:spPr>
          <a:xfrm>
            <a:off x="7201079" y="1773352"/>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3" name="Arrow: Right 22">
            <a:extLst>
              <a:ext uri="{FF2B5EF4-FFF2-40B4-BE49-F238E27FC236}">
                <a16:creationId xmlns:a16="http://schemas.microsoft.com/office/drawing/2014/main" id="{C775B67D-0CBC-C684-3EB9-B6BE5B09C03A}"/>
              </a:ext>
            </a:extLst>
          </p:cNvPr>
          <p:cNvSpPr/>
          <p:nvPr/>
        </p:nvSpPr>
        <p:spPr>
          <a:xfrm>
            <a:off x="7047353" y="2585338"/>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5" name="TextBox 24">
            <a:extLst>
              <a:ext uri="{FF2B5EF4-FFF2-40B4-BE49-F238E27FC236}">
                <a16:creationId xmlns:a16="http://schemas.microsoft.com/office/drawing/2014/main" id="{AA999B04-B723-8B5A-7E12-6F6B039C648B}"/>
              </a:ext>
            </a:extLst>
          </p:cNvPr>
          <p:cNvSpPr txBox="1"/>
          <p:nvPr/>
        </p:nvSpPr>
        <p:spPr>
          <a:xfrm>
            <a:off x="7581768" y="2442129"/>
            <a:ext cx="1310305" cy="461665"/>
          </a:xfrm>
          <a:prstGeom prst="rect">
            <a:avLst/>
          </a:prstGeom>
          <a:noFill/>
        </p:spPr>
        <p:txBody>
          <a:bodyPr wrap="square" rtlCol="0">
            <a:spAutoFit/>
          </a:bodyPr>
          <a:lstStyle/>
          <a:p>
            <a:r>
              <a:rPr lang="en-US" sz="2400" dirty="0"/>
              <a:t>Major</a:t>
            </a:r>
          </a:p>
        </p:txBody>
      </p:sp>
      <p:sp>
        <p:nvSpPr>
          <p:cNvPr id="28" name="Arrow: Right 27">
            <a:extLst>
              <a:ext uri="{FF2B5EF4-FFF2-40B4-BE49-F238E27FC236}">
                <a16:creationId xmlns:a16="http://schemas.microsoft.com/office/drawing/2014/main" id="{82ACD252-8870-C1BB-DEB6-A0C7A6A8B885}"/>
              </a:ext>
            </a:extLst>
          </p:cNvPr>
          <p:cNvSpPr/>
          <p:nvPr/>
        </p:nvSpPr>
        <p:spPr>
          <a:xfrm>
            <a:off x="7002607" y="3418304"/>
            <a:ext cx="485088" cy="145586"/>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9" name="TextBox 28">
            <a:extLst>
              <a:ext uri="{FF2B5EF4-FFF2-40B4-BE49-F238E27FC236}">
                <a16:creationId xmlns:a16="http://schemas.microsoft.com/office/drawing/2014/main" id="{333605F8-3906-0629-304C-65F66333A759}"/>
              </a:ext>
            </a:extLst>
          </p:cNvPr>
          <p:cNvSpPr txBox="1"/>
          <p:nvPr/>
        </p:nvSpPr>
        <p:spPr>
          <a:xfrm>
            <a:off x="7539008" y="3270099"/>
            <a:ext cx="993796" cy="461665"/>
          </a:xfrm>
          <a:prstGeom prst="rect">
            <a:avLst/>
          </a:prstGeom>
          <a:noFill/>
        </p:spPr>
        <p:txBody>
          <a:bodyPr wrap="square" rtlCol="0">
            <a:spAutoFit/>
          </a:bodyPr>
          <a:lstStyle/>
          <a:p>
            <a:r>
              <a:rPr lang="en-US" sz="2400" dirty="0"/>
              <a:t>Minor</a:t>
            </a:r>
          </a:p>
        </p:txBody>
      </p:sp>
      <p:sp>
        <p:nvSpPr>
          <p:cNvPr id="32" name="Arrow: Right 31">
            <a:extLst>
              <a:ext uri="{FF2B5EF4-FFF2-40B4-BE49-F238E27FC236}">
                <a16:creationId xmlns:a16="http://schemas.microsoft.com/office/drawing/2014/main" id="{3F638DE2-9132-1D8B-CAEC-85DCC3F4D8FB}"/>
              </a:ext>
            </a:extLst>
          </p:cNvPr>
          <p:cNvSpPr/>
          <p:nvPr/>
        </p:nvSpPr>
        <p:spPr>
          <a:xfrm>
            <a:off x="6695727" y="4250763"/>
            <a:ext cx="696428" cy="181202"/>
          </a:xfrm>
          <a:prstGeom prst="right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4" name="TextBox 33">
            <a:extLst>
              <a:ext uri="{FF2B5EF4-FFF2-40B4-BE49-F238E27FC236}">
                <a16:creationId xmlns:a16="http://schemas.microsoft.com/office/drawing/2014/main" id="{F6942A86-38B6-5A56-74BB-644EAF90B6D8}"/>
              </a:ext>
            </a:extLst>
          </p:cNvPr>
          <p:cNvSpPr txBox="1"/>
          <p:nvPr/>
        </p:nvSpPr>
        <p:spPr>
          <a:xfrm>
            <a:off x="7443622" y="4122072"/>
            <a:ext cx="993796" cy="461665"/>
          </a:xfrm>
          <a:prstGeom prst="rect">
            <a:avLst/>
          </a:prstGeom>
          <a:noFill/>
        </p:spPr>
        <p:txBody>
          <a:bodyPr wrap="square" rtlCol="0">
            <a:spAutoFit/>
          </a:bodyPr>
          <a:lstStyle/>
          <a:p>
            <a:r>
              <a:rPr lang="en-US" sz="2400" dirty="0"/>
              <a:t>Minor</a:t>
            </a:r>
          </a:p>
        </p:txBody>
      </p:sp>
    </p:spTree>
    <p:extLst>
      <p:ext uri="{BB962C8B-B14F-4D97-AF65-F5344CB8AC3E}">
        <p14:creationId xmlns:p14="http://schemas.microsoft.com/office/powerpoint/2010/main" val="302077766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89D08-EB71-2945-9CED-31FCA2DA588D}"/>
              </a:ext>
            </a:extLst>
          </p:cNvPr>
          <p:cNvSpPr>
            <a:spLocks noGrp="1"/>
          </p:cNvSpPr>
          <p:nvPr>
            <p:ph type="title"/>
          </p:nvPr>
        </p:nvSpPr>
        <p:spPr>
          <a:xfrm>
            <a:off x="304888" y="457017"/>
            <a:ext cx="8354295" cy="445770"/>
          </a:xfrm>
        </p:spPr>
        <p:txBody>
          <a:bodyPr/>
          <a:lstStyle/>
          <a:p>
            <a:r>
              <a:rPr lang="en-US" sz="3000" dirty="0"/>
              <a:t>Stratified Error Synthesis Overview</a:t>
            </a:r>
          </a:p>
        </p:txBody>
      </p:sp>
      <p:sp>
        <p:nvSpPr>
          <p:cNvPr id="4" name="Rectangle 3">
            <a:extLst>
              <a:ext uri="{FF2B5EF4-FFF2-40B4-BE49-F238E27FC236}">
                <a16:creationId xmlns:a16="http://schemas.microsoft.com/office/drawing/2014/main" id="{813F2C13-DFEB-B748-A25C-D4199D674A14}"/>
              </a:ext>
            </a:extLst>
          </p:cNvPr>
          <p:cNvSpPr/>
          <p:nvPr/>
        </p:nvSpPr>
        <p:spPr>
          <a:xfrm>
            <a:off x="0" y="4809282"/>
            <a:ext cx="1953228" cy="3342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2" name="TextBox 111">
            <a:extLst>
              <a:ext uri="{FF2B5EF4-FFF2-40B4-BE49-F238E27FC236}">
                <a16:creationId xmlns:a16="http://schemas.microsoft.com/office/drawing/2014/main" id="{DC04D09B-3A88-DA93-E28C-D61DBB89B24D}"/>
              </a:ext>
            </a:extLst>
          </p:cNvPr>
          <p:cNvSpPr txBox="1"/>
          <p:nvPr/>
        </p:nvSpPr>
        <p:spPr>
          <a:xfrm>
            <a:off x="304888" y="1294615"/>
            <a:ext cx="8679680" cy="2308324"/>
          </a:xfrm>
          <a:prstGeom prst="rect">
            <a:avLst/>
          </a:prstGeom>
          <a:noFill/>
        </p:spPr>
        <p:txBody>
          <a:bodyPr wrap="square" rtlCol="0">
            <a:spAutoFit/>
          </a:bodyPr>
          <a:lstStyle/>
          <a:p>
            <a:r>
              <a:rPr lang="en-US" sz="2400" b="1" dirty="0">
                <a:latin typeface="Times New Roman" panose="02020603050405020304" pitchFamily="18" charset="0"/>
              </a:rPr>
              <a:t>Raw Text Reference: </a:t>
            </a:r>
            <a:r>
              <a:rPr lang="en-US" sz="2400" dirty="0">
                <a:latin typeface="times new roman" panose="02020603050405020304" pitchFamily="18" charset="0"/>
              </a:rPr>
              <a:t>He will not accept it because he will not like it</a:t>
            </a:r>
          </a:p>
          <a:p>
            <a:endParaRPr lang="en-US" sz="2400" b="1" dirty="0">
              <a:latin typeface="times new roman" panose="02020603050405020304" pitchFamily="18" charset="0"/>
            </a:endParaRPr>
          </a:p>
          <a:p>
            <a:r>
              <a:rPr lang="en-US" sz="2400" b="1" dirty="0">
                <a:latin typeface="times new roman" panose="02020603050405020304" pitchFamily="18" charset="0"/>
              </a:rPr>
              <a:t>Synthesized Text: </a:t>
            </a:r>
            <a:r>
              <a:rPr lang="en-US" sz="2400" dirty="0">
                <a:latin typeface="Times New Roman" panose="02020603050405020304" pitchFamily="18" charset="0"/>
              </a:rPr>
              <a:t>will He accept it because he hates the plan he will not fancy it</a:t>
            </a:r>
          </a:p>
          <a:p>
            <a:endParaRPr lang="en-US" sz="2400" b="1" dirty="0">
              <a:latin typeface="times new roman" panose="02020603050405020304" pitchFamily="18" charset="0"/>
            </a:endParaRPr>
          </a:p>
          <a:p>
            <a:r>
              <a:rPr lang="en-US" sz="2400" b="1" dirty="0">
                <a:latin typeface="times new roman" panose="02020603050405020304" pitchFamily="18" charset="0"/>
              </a:rPr>
              <a:t>Synthetic Quality Score: </a:t>
            </a:r>
            <a:r>
              <a:rPr lang="en-US" sz="2400" dirty="0">
                <a:latin typeface="times new roman" panose="02020603050405020304" pitchFamily="18" charset="0"/>
              </a:rPr>
              <a:t>-16</a:t>
            </a:r>
            <a:endParaRPr lang="en-US" sz="2400" dirty="0"/>
          </a:p>
        </p:txBody>
      </p:sp>
    </p:spTree>
    <p:extLst>
      <p:ext uri="{BB962C8B-B14F-4D97-AF65-F5344CB8AC3E}">
        <p14:creationId xmlns:p14="http://schemas.microsoft.com/office/powerpoint/2010/main" val="2343353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515FB6-3AB7-1F47-3195-F84B05249084}"/>
              </a:ext>
            </a:extLst>
          </p:cNvPr>
          <p:cNvSpPr>
            <a:spLocks noGrp="1"/>
          </p:cNvSpPr>
          <p:nvPr>
            <p:ph type="title"/>
          </p:nvPr>
        </p:nvSpPr>
        <p:spPr>
          <a:xfrm>
            <a:off x="466378" y="413629"/>
            <a:ext cx="8354295" cy="445770"/>
          </a:xfrm>
        </p:spPr>
        <p:txBody>
          <a:bodyPr/>
          <a:lstStyle/>
          <a:p>
            <a:r>
              <a:rPr lang="en-US" dirty="0"/>
              <a:t>Severity Measure pipeline</a:t>
            </a:r>
          </a:p>
        </p:txBody>
      </p:sp>
      <p:pic>
        <p:nvPicPr>
          <p:cNvPr id="5" name="Picture 4">
            <a:extLst>
              <a:ext uri="{FF2B5EF4-FFF2-40B4-BE49-F238E27FC236}">
                <a16:creationId xmlns:a16="http://schemas.microsoft.com/office/drawing/2014/main" id="{9C2D3FA0-C51C-3D1C-8946-4EFD5129DAC0}"/>
              </a:ext>
            </a:extLst>
          </p:cNvPr>
          <p:cNvPicPr>
            <a:picLocks/>
          </p:cNvPicPr>
          <p:nvPr/>
        </p:nvPicPr>
        <p:blipFill>
          <a:blip r:embed="rId2"/>
          <a:stretch>
            <a:fillRect/>
          </a:stretch>
        </p:blipFill>
        <p:spPr>
          <a:xfrm>
            <a:off x="2754157" y="4005450"/>
            <a:ext cx="2353581" cy="609005"/>
          </a:xfrm>
          <a:prstGeom prst="rect">
            <a:avLst/>
          </a:prstGeom>
        </p:spPr>
      </p:pic>
      <p:pic>
        <p:nvPicPr>
          <p:cNvPr id="6" name="Picture 5">
            <a:extLst>
              <a:ext uri="{FF2B5EF4-FFF2-40B4-BE49-F238E27FC236}">
                <a16:creationId xmlns:a16="http://schemas.microsoft.com/office/drawing/2014/main" id="{E5C55ABF-4E9B-A285-05F5-916F19C59412}"/>
              </a:ext>
            </a:extLst>
          </p:cNvPr>
          <p:cNvPicPr>
            <a:picLocks/>
          </p:cNvPicPr>
          <p:nvPr/>
        </p:nvPicPr>
        <p:blipFill>
          <a:blip r:embed="rId3"/>
          <a:stretch>
            <a:fillRect/>
          </a:stretch>
        </p:blipFill>
        <p:spPr>
          <a:xfrm>
            <a:off x="2754157" y="3382719"/>
            <a:ext cx="2353581" cy="622731"/>
          </a:xfrm>
          <a:prstGeom prst="rect">
            <a:avLst/>
          </a:prstGeom>
        </p:spPr>
      </p:pic>
      <p:pic>
        <p:nvPicPr>
          <p:cNvPr id="7" name="Picture 6">
            <a:extLst>
              <a:ext uri="{FF2B5EF4-FFF2-40B4-BE49-F238E27FC236}">
                <a16:creationId xmlns:a16="http://schemas.microsoft.com/office/drawing/2014/main" id="{3F0169A8-C0C0-CE5C-0DE3-1BEDBD023942}"/>
              </a:ext>
            </a:extLst>
          </p:cNvPr>
          <p:cNvPicPr>
            <a:picLocks/>
          </p:cNvPicPr>
          <p:nvPr/>
        </p:nvPicPr>
        <p:blipFill>
          <a:blip r:embed="rId4"/>
          <a:stretch>
            <a:fillRect/>
          </a:stretch>
        </p:blipFill>
        <p:spPr>
          <a:xfrm>
            <a:off x="2754157" y="2629602"/>
            <a:ext cx="2096932" cy="797323"/>
          </a:xfrm>
          <a:prstGeom prst="rect">
            <a:avLst/>
          </a:prstGeom>
        </p:spPr>
      </p:pic>
      <p:pic>
        <p:nvPicPr>
          <p:cNvPr id="9" name="Picture 8">
            <a:extLst>
              <a:ext uri="{FF2B5EF4-FFF2-40B4-BE49-F238E27FC236}">
                <a16:creationId xmlns:a16="http://schemas.microsoft.com/office/drawing/2014/main" id="{9053DAB1-1F4B-D990-CC6F-35631C5ADCE8}"/>
              </a:ext>
            </a:extLst>
          </p:cNvPr>
          <p:cNvPicPr>
            <a:picLocks/>
          </p:cNvPicPr>
          <p:nvPr/>
        </p:nvPicPr>
        <p:blipFill>
          <a:blip r:embed="rId5"/>
          <a:stretch>
            <a:fillRect/>
          </a:stretch>
        </p:blipFill>
        <p:spPr>
          <a:xfrm>
            <a:off x="757327" y="2637774"/>
            <a:ext cx="1778048" cy="744946"/>
          </a:xfrm>
          <a:prstGeom prst="rect">
            <a:avLst/>
          </a:prstGeom>
        </p:spPr>
      </p:pic>
      <p:pic>
        <p:nvPicPr>
          <p:cNvPr id="12" name="Picture 11">
            <a:extLst>
              <a:ext uri="{FF2B5EF4-FFF2-40B4-BE49-F238E27FC236}">
                <a16:creationId xmlns:a16="http://schemas.microsoft.com/office/drawing/2014/main" id="{27EE3ACF-9290-5F6B-2456-3EC9DD600287}"/>
              </a:ext>
            </a:extLst>
          </p:cNvPr>
          <p:cNvPicPr>
            <a:picLocks/>
          </p:cNvPicPr>
          <p:nvPr/>
        </p:nvPicPr>
        <p:blipFill>
          <a:blip r:embed="rId6"/>
          <a:stretch>
            <a:fillRect/>
          </a:stretch>
        </p:blipFill>
        <p:spPr>
          <a:xfrm>
            <a:off x="1646350" y="1041761"/>
            <a:ext cx="3574307" cy="818215"/>
          </a:xfrm>
          <a:prstGeom prst="rect">
            <a:avLst/>
          </a:prstGeom>
        </p:spPr>
      </p:pic>
      <p:pic>
        <p:nvPicPr>
          <p:cNvPr id="13" name="Picture 12">
            <a:extLst>
              <a:ext uri="{FF2B5EF4-FFF2-40B4-BE49-F238E27FC236}">
                <a16:creationId xmlns:a16="http://schemas.microsoft.com/office/drawing/2014/main" id="{27B6BD2A-5692-2C85-9F89-5118BBE527EF}"/>
              </a:ext>
            </a:extLst>
          </p:cNvPr>
          <p:cNvPicPr>
            <a:picLocks/>
          </p:cNvPicPr>
          <p:nvPr/>
        </p:nvPicPr>
        <p:blipFill>
          <a:blip r:embed="rId7"/>
          <a:stretch>
            <a:fillRect/>
          </a:stretch>
        </p:blipFill>
        <p:spPr>
          <a:xfrm>
            <a:off x="612497" y="2327520"/>
            <a:ext cx="4421938" cy="372757"/>
          </a:xfrm>
          <a:prstGeom prst="rect">
            <a:avLst/>
          </a:prstGeom>
        </p:spPr>
      </p:pic>
      <p:pic>
        <p:nvPicPr>
          <p:cNvPr id="14" name="Picture 13">
            <a:extLst>
              <a:ext uri="{FF2B5EF4-FFF2-40B4-BE49-F238E27FC236}">
                <a16:creationId xmlns:a16="http://schemas.microsoft.com/office/drawing/2014/main" id="{C9B4E975-64B4-A902-1CC8-DD6490EE8AEC}"/>
              </a:ext>
            </a:extLst>
          </p:cNvPr>
          <p:cNvPicPr>
            <a:picLocks/>
          </p:cNvPicPr>
          <p:nvPr/>
        </p:nvPicPr>
        <p:blipFill>
          <a:blip r:embed="rId8"/>
          <a:stretch>
            <a:fillRect/>
          </a:stretch>
        </p:blipFill>
        <p:spPr>
          <a:xfrm>
            <a:off x="648050" y="1827982"/>
            <a:ext cx="4883639" cy="689933"/>
          </a:xfrm>
          <a:prstGeom prst="rect">
            <a:avLst/>
          </a:prstGeom>
        </p:spPr>
      </p:pic>
      <p:pic>
        <p:nvPicPr>
          <p:cNvPr id="15" name="Picture 14">
            <a:extLst>
              <a:ext uri="{FF2B5EF4-FFF2-40B4-BE49-F238E27FC236}">
                <a16:creationId xmlns:a16="http://schemas.microsoft.com/office/drawing/2014/main" id="{AE81D69D-D0B0-5734-68DC-0D05F5AAC4A2}"/>
              </a:ext>
            </a:extLst>
          </p:cNvPr>
          <p:cNvPicPr>
            <a:picLocks/>
          </p:cNvPicPr>
          <p:nvPr/>
        </p:nvPicPr>
        <p:blipFill>
          <a:blip r:embed="rId9"/>
          <a:stretch>
            <a:fillRect/>
          </a:stretch>
        </p:blipFill>
        <p:spPr>
          <a:xfrm>
            <a:off x="600325" y="1501237"/>
            <a:ext cx="4979087" cy="1821553"/>
          </a:xfrm>
          <a:prstGeom prst="rect">
            <a:avLst/>
          </a:prstGeom>
        </p:spPr>
      </p:pic>
    </p:spTree>
    <p:extLst>
      <p:ext uri="{BB962C8B-B14F-4D97-AF65-F5344CB8AC3E}">
        <p14:creationId xmlns:p14="http://schemas.microsoft.com/office/powerpoint/2010/main" val="2081140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ECCD9BFB-0085-4247-F579-8E01FD2B8A69}"/>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16300" y="1003661"/>
            <a:ext cx="3148884" cy="2827245"/>
          </a:xfrm>
          <a:prstGeom prst="rect">
            <a:avLst/>
          </a:prstGeom>
        </p:spPr>
      </p:pic>
      <p:pic>
        <p:nvPicPr>
          <p:cNvPr id="7" name="Picture 6">
            <a:extLst>
              <a:ext uri="{FF2B5EF4-FFF2-40B4-BE49-F238E27FC236}">
                <a16:creationId xmlns:a16="http://schemas.microsoft.com/office/drawing/2014/main" id="{38F5B10F-D2DA-492F-8384-42228C81EA36}"/>
              </a:ext>
            </a:extLst>
          </p:cNvPr>
          <p:cNvPicPr>
            <a:picLocks noChangeAspect="1"/>
          </p:cNvPicPr>
          <p:nvPr/>
        </p:nvPicPr>
        <p:blipFill rotWithShape="1">
          <a:blip r:embed="rId3">
            <a:extLst>
              <a:ext uri="{28A0092B-C50C-407E-A947-70E740481C1C}">
                <a14:useLocalDpi xmlns:a14="http://schemas.microsoft.com/office/drawing/2010/main"/>
              </a:ext>
            </a:extLst>
          </a:blip>
          <a:srcRect/>
          <a:stretch/>
        </p:blipFill>
        <p:spPr>
          <a:xfrm>
            <a:off x="1616300" y="1006822"/>
            <a:ext cx="3148884" cy="2827245"/>
          </a:xfrm>
          <a:prstGeom prst="rect">
            <a:avLst/>
          </a:prstGeom>
        </p:spPr>
      </p:pic>
      <p:sp>
        <p:nvSpPr>
          <p:cNvPr id="2" name="Title 1">
            <a:extLst>
              <a:ext uri="{FF2B5EF4-FFF2-40B4-BE49-F238E27FC236}">
                <a16:creationId xmlns:a16="http://schemas.microsoft.com/office/drawing/2014/main" id="{B043FE50-0046-4655-9949-F72EF7524E38}"/>
              </a:ext>
            </a:extLst>
          </p:cNvPr>
          <p:cNvSpPr>
            <a:spLocks noGrp="1"/>
          </p:cNvSpPr>
          <p:nvPr>
            <p:ph type="title"/>
          </p:nvPr>
        </p:nvSpPr>
        <p:spPr>
          <a:xfrm>
            <a:off x="394853" y="220548"/>
            <a:ext cx="8354295" cy="445770"/>
          </a:xfrm>
        </p:spPr>
        <p:txBody>
          <a:bodyPr/>
          <a:lstStyle/>
          <a:p>
            <a:r>
              <a:rPr lang="en-US" dirty="0"/>
              <a:t>Quality Prediction Model (Training)</a:t>
            </a:r>
          </a:p>
        </p:txBody>
      </p:sp>
      <p:sp>
        <p:nvSpPr>
          <p:cNvPr id="3" name="TextBox 2">
            <a:extLst>
              <a:ext uri="{FF2B5EF4-FFF2-40B4-BE49-F238E27FC236}">
                <a16:creationId xmlns:a16="http://schemas.microsoft.com/office/drawing/2014/main" id="{A21EBA0F-FC21-77EF-E9C9-0421679AEBA1}"/>
              </a:ext>
            </a:extLst>
          </p:cNvPr>
          <p:cNvSpPr txBox="1"/>
          <p:nvPr/>
        </p:nvSpPr>
        <p:spPr>
          <a:xfrm>
            <a:off x="4454821" y="1142644"/>
            <a:ext cx="8679680" cy="830997"/>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Synthetic Quality Score: </a:t>
            </a:r>
            <a:r>
              <a:rPr lang="en-US" sz="2400" dirty="0">
                <a:latin typeface="times new roman" panose="02020603050405020304" pitchFamily="18" charset="0"/>
              </a:rPr>
              <a:t>-5</a:t>
            </a:r>
            <a:endParaRPr lang="en-US" sz="2400" dirty="0"/>
          </a:p>
        </p:txBody>
      </p:sp>
      <p:sp>
        <p:nvSpPr>
          <p:cNvPr id="4" name="TextBox 3">
            <a:extLst>
              <a:ext uri="{FF2B5EF4-FFF2-40B4-BE49-F238E27FC236}">
                <a16:creationId xmlns:a16="http://schemas.microsoft.com/office/drawing/2014/main" id="{3410E3F5-354F-CF12-6B59-03C99C9DFC58}"/>
              </a:ext>
            </a:extLst>
          </p:cNvPr>
          <p:cNvSpPr txBox="1"/>
          <p:nvPr/>
        </p:nvSpPr>
        <p:spPr>
          <a:xfrm>
            <a:off x="763414" y="3415395"/>
            <a:ext cx="8679680" cy="1200329"/>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He is a dog person	    He is a cat person</a:t>
            </a:r>
          </a:p>
          <a:p>
            <a:r>
              <a:rPr lang="en-US" sz="2400" b="1" dirty="0">
                <a:latin typeface="times new roman" panose="02020603050405020304" pitchFamily="18" charset="0"/>
              </a:rPr>
              <a:t>(Raw Text)		    (Synthesized Text)</a:t>
            </a:r>
            <a:endParaRPr lang="en-US" sz="2400" dirty="0"/>
          </a:p>
        </p:txBody>
      </p:sp>
      <p:sp>
        <p:nvSpPr>
          <p:cNvPr id="10" name="Arrow: Up-Down 9">
            <a:extLst>
              <a:ext uri="{FF2B5EF4-FFF2-40B4-BE49-F238E27FC236}">
                <a16:creationId xmlns:a16="http://schemas.microsoft.com/office/drawing/2014/main" id="{25CFA453-3FFA-799C-909E-22679BDCA9DF}"/>
              </a:ext>
            </a:extLst>
          </p:cNvPr>
          <p:cNvSpPr/>
          <p:nvPr/>
        </p:nvSpPr>
        <p:spPr>
          <a:xfrm rot="17437516">
            <a:off x="4513750" y="388210"/>
            <a:ext cx="229346" cy="1687289"/>
          </a:xfrm>
          <a:prstGeom prst="upDown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TextBox 10">
            <a:extLst>
              <a:ext uri="{FF2B5EF4-FFF2-40B4-BE49-F238E27FC236}">
                <a16:creationId xmlns:a16="http://schemas.microsoft.com/office/drawing/2014/main" id="{C096BB16-231F-EE49-077C-6FBCA78CADD5}"/>
              </a:ext>
            </a:extLst>
          </p:cNvPr>
          <p:cNvSpPr txBox="1"/>
          <p:nvPr/>
        </p:nvSpPr>
        <p:spPr>
          <a:xfrm rot="1331512">
            <a:off x="4390285" y="1097891"/>
            <a:ext cx="2217512" cy="461665"/>
          </a:xfrm>
          <a:prstGeom prst="rect">
            <a:avLst/>
          </a:prstGeom>
          <a:noFill/>
        </p:spPr>
        <p:txBody>
          <a:bodyPr wrap="square" rtlCol="0">
            <a:spAutoFit/>
          </a:bodyPr>
          <a:lstStyle/>
          <a:p>
            <a:r>
              <a:rPr lang="en-US" sz="2400" b="1" dirty="0">
                <a:latin typeface="times new roman" panose="02020603050405020304" pitchFamily="18" charset="0"/>
              </a:rPr>
              <a:t>MSE</a:t>
            </a:r>
            <a:endParaRPr lang="en-US" sz="2400" dirty="0"/>
          </a:p>
        </p:txBody>
      </p:sp>
      <p:sp>
        <p:nvSpPr>
          <p:cNvPr id="13" name="TextBox 12">
            <a:extLst>
              <a:ext uri="{FF2B5EF4-FFF2-40B4-BE49-F238E27FC236}">
                <a16:creationId xmlns:a16="http://schemas.microsoft.com/office/drawing/2014/main" id="{9EFB5EFD-33F4-4DBB-75D6-467C0F3D3887}"/>
              </a:ext>
            </a:extLst>
          </p:cNvPr>
          <p:cNvSpPr txBox="1"/>
          <p:nvPr/>
        </p:nvSpPr>
        <p:spPr>
          <a:xfrm>
            <a:off x="763414" y="3412234"/>
            <a:ext cx="8679680" cy="1200329"/>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He is a dog person	    He is a cat person</a:t>
            </a:r>
          </a:p>
          <a:p>
            <a:r>
              <a:rPr lang="en-US" sz="2400" b="1" dirty="0">
                <a:latin typeface="times new roman" panose="02020603050405020304" pitchFamily="18" charset="0"/>
              </a:rPr>
              <a:t>(Raw Text)		    (Synthesized Text)</a:t>
            </a:r>
            <a:endParaRPr lang="en-US" sz="2400" dirty="0"/>
          </a:p>
        </p:txBody>
      </p:sp>
    </p:spTree>
    <p:extLst>
      <p:ext uri="{BB962C8B-B14F-4D97-AF65-F5344CB8AC3E}">
        <p14:creationId xmlns:p14="http://schemas.microsoft.com/office/powerpoint/2010/main" val="628288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0" grpId="0" animBg="1"/>
      <p:bldP spid="11"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E3CB-9413-7571-712A-7AF3419E3779}"/>
              </a:ext>
            </a:extLst>
          </p:cNvPr>
          <p:cNvSpPr>
            <a:spLocks noGrp="1"/>
          </p:cNvSpPr>
          <p:nvPr>
            <p:ph type="title"/>
          </p:nvPr>
        </p:nvSpPr>
        <p:spPr/>
        <p:txBody>
          <a:bodyPr/>
          <a:lstStyle/>
          <a:p>
            <a:r>
              <a:rPr lang="en-US" dirty="0"/>
              <a:t>Quality Prediction Model (Inference)</a:t>
            </a:r>
          </a:p>
        </p:txBody>
      </p:sp>
      <p:sp>
        <p:nvSpPr>
          <p:cNvPr id="3" name="Content Placeholder 2">
            <a:extLst>
              <a:ext uri="{FF2B5EF4-FFF2-40B4-BE49-F238E27FC236}">
                <a16:creationId xmlns:a16="http://schemas.microsoft.com/office/drawing/2014/main" id="{1A1C899F-976B-740A-E28B-66FB2E60513C}"/>
              </a:ext>
            </a:extLst>
          </p:cNvPr>
          <p:cNvSpPr>
            <a:spLocks noGrp="1"/>
          </p:cNvSpPr>
          <p:nvPr>
            <p:ph idx="1"/>
          </p:nvPr>
        </p:nvSpPr>
        <p:spPr>
          <a:xfrm>
            <a:off x="460419" y="881431"/>
            <a:ext cx="7995802" cy="3263504"/>
          </a:xfrm>
        </p:spPr>
        <p:txBody>
          <a:bodyPr/>
          <a:lstStyle/>
          <a:p>
            <a:endParaRPr lang="en-US" dirty="0"/>
          </a:p>
        </p:txBody>
      </p:sp>
      <p:pic>
        <p:nvPicPr>
          <p:cNvPr id="4" name="Picture 3">
            <a:extLst>
              <a:ext uri="{FF2B5EF4-FFF2-40B4-BE49-F238E27FC236}">
                <a16:creationId xmlns:a16="http://schemas.microsoft.com/office/drawing/2014/main" id="{CDD43FE1-0319-7422-C6EE-18C7F7A039F4}"/>
              </a:ext>
            </a:extLst>
          </p:cNvPr>
          <p:cNvPicPr>
            <a:picLocks noChangeAspect="1"/>
          </p:cNvPicPr>
          <p:nvPr/>
        </p:nvPicPr>
        <p:blipFill rotWithShape="1">
          <a:blip r:embed="rId2">
            <a:extLst>
              <a:ext uri="{28A0092B-C50C-407E-A947-70E740481C1C}">
                <a14:useLocalDpi xmlns:a14="http://schemas.microsoft.com/office/drawing/2010/main"/>
              </a:ext>
            </a:extLst>
          </a:blip>
          <a:srcRect/>
          <a:stretch/>
        </p:blipFill>
        <p:spPr>
          <a:xfrm>
            <a:off x="1616300" y="1003661"/>
            <a:ext cx="3148884" cy="2827245"/>
          </a:xfrm>
          <a:prstGeom prst="rect">
            <a:avLst/>
          </a:prstGeom>
        </p:spPr>
      </p:pic>
      <p:sp>
        <p:nvSpPr>
          <p:cNvPr id="5" name="TextBox 4">
            <a:extLst>
              <a:ext uri="{FF2B5EF4-FFF2-40B4-BE49-F238E27FC236}">
                <a16:creationId xmlns:a16="http://schemas.microsoft.com/office/drawing/2014/main" id="{6B3EA4E0-88C4-4127-8F5E-2CE02F58CED6}"/>
              </a:ext>
            </a:extLst>
          </p:cNvPr>
          <p:cNvSpPr txBox="1"/>
          <p:nvPr/>
        </p:nvSpPr>
        <p:spPr>
          <a:xfrm>
            <a:off x="763414" y="3412234"/>
            <a:ext cx="8679680" cy="1200329"/>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He is a dog person	    He likes dogs</a:t>
            </a:r>
          </a:p>
          <a:p>
            <a:r>
              <a:rPr lang="en-US" sz="2400" b="1" dirty="0">
                <a:latin typeface="times new roman" panose="02020603050405020304" pitchFamily="18" charset="0"/>
              </a:rPr>
              <a:t>(Reference)		    (Candidate Text)</a:t>
            </a:r>
            <a:endParaRPr lang="en-US" sz="2400" dirty="0"/>
          </a:p>
        </p:txBody>
      </p:sp>
      <p:sp>
        <p:nvSpPr>
          <p:cNvPr id="6" name="TextBox 5">
            <a:extLst>
              <a:ext uri="{FF2B5EF4-FFF2-40B4-BE49-F238E27FC236}">
                <a16:creationId xmlns:a16="http://schemas.microsoft.com/office/drawing/2014/main" id="{EF2A3330-4805-E082-F776-BA08E9A3841E}"/>
              </a:ext>
            </a:extLst>
          </p:cNvPr>
          <p:cNvSpPr txBox="1"/>
          <p:nvPr/>
        </p:nvSpPr>
        <p:spPr>
          <a:xfrm>
            <a:off x="4741080" y="951630"/>
            <a:ext cx="8679680" cy="1200329"/>
          </a:xfrm>
          <a:prstGeom prst="rect">
            <a:avLst/>
          </a:prstGeom>
          <a:noFill/>
        </p:spPr>
        <p:txBody>
          <a:bodyPr wrap="square" rtlCol="0">
            <a:spAutoFit/>
          </a:bodyPr>
          <a:lstStyle/>
          <a:p>
            <a:endParaRPr lang="en-US" sz="2400" b="1" dirty="0">
              <a:latin typeface="times new roman" panose="02020603050405020304" pitchFamily="18" charset="0"/>
            </a:endParaRPr>
          </a:p>
          <a:p>
            <a:r>
              <a:rPr lang="en-US" sz="2400" b="1" dirty="0">
                <a:latin typeface="times new roman" panose="02020603050405020304" pitchFamily="18" charset="0"/>
              </a:rPr>
              <a:t>Score: </a:t>
            </a:r>
            <a:r>
              <a:rPr lang="en-US" sz="2400" dirty="0">
                <a:latin typeface="times new roman" panose="02020603050405020304" pitchFamily="18" charset="0"/>
              </a:rPr>
              <a:t>-0.5 </a:t>
            </a:r>
          </a:p>
          <a:p>
            <a:r>
              <a:rPr lang="en-US" sz="2400" dirty="0">
                <a:latin typeface="times new roman" panose="02020603050405020304" pitchFamily="18" charset="0"/>
              </a:rPr>
              <a:t>(Very positive Score!)</a:t>
            </a:r>
            <a:endParaRPr lang="en-US" sz="2400" dirty="0"/>
          </a:p>
        </p:txBody>
      </p:sp>
      <p:sp>
        <p:nvSpPr>
          <p:cNvPr id="9" name="Arrow: Down 8">
            <a:extLst>
              <a:ext uri="{FF2B5EF4-FFF2-40B4-BE49-F238E27FC236}">
                <a16:creationId xmlns:a16="http://schemas.microsoft.com/office/drawing/2014/main" id="{5ACAD266-FD1C-4420-DEA9-9DB926970853}"/>
              </a:ext>
            </a:extLst>
          </p:cNvPr>
          <p:cNvSpPr/>
          <p:nvPr/>
        </p:nvSpPr>
        <p:spPr>
          <a:xfrm rot="17702203">
            <a:off x="4312812" y="771393"/>
            <a:ext cx="202843" cy="885788"/>
          </a:xfrm>
          <a:prstGeom prst="downArrow">
            <a:avLst/>
          </a:prstGeom>
          <a:solidFill>
            <a:schemeClr val="tx2">
              <a:lumMod val="10000"/>
              <a:lumOff val="9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Tree>
    <p:extLst>
      <p:ext uri="{BB962C8B-B14F-4D97-AF65-F5344CB8AC3E}">
        <p14:creationId xmlns:p14="http://schemas.microsoft.com/office/powerpoint/2010/main" val="1698470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95F31D9-D782-9C5A-4EB0-B712ED27CDE8}"/>
              </a:ext>
            </a:extLst>
          </p:cNvPr>
          <p:cNvPicPr>
            <a:picLocks noChangeAspect="1"/>
          </p:cNvPicPr>
          <p:nvPr/>
        </p:nvPicPr>
        <p:blipFill>
          <a:blip r:embed="rId3"/>
          <a:stretch>
            <a:fillRect/>
          </a:stretch>
        </p:blipFill>
        <p:spPr>
          <a:xfrm>
            <a:off x="1634615" y="3846954"/>
            <a:ext cx="4088855" cy="973817"/>
          </a:xfrm>
          <a:prstGeom prst="rect">
            <a:avLst/>
          </a:prstGeom>
        </p:spPr>
      </p:pic>
      <p:sp>
        <p:nvSpPr>
          <p:cNvPr id="2" name="Title 1">
            <a:extLst>
              <a:ext uri="{FF2B5EF4-FFF2-40B4-BE49-F238E27FC236}">
                <a16:creationId xmlns:a16="http://schemas.microsoft.com/office/drawing/2014/main" id="{B3DE7344-67B5-A92B-087D-74F54DD6DA76}"/>
              </a:ext>
            </a:extLst>
          </p:cNvPr>
          <p:cNvSpPr>
            <a:spLocks noGrp="1"/>
          </p:cNvSpPr>
          <p:nvPr>
            <p:ph type="title"/>
          </p:nvPr>
        </p:nvSpPr>
        <p:spPr>
          <a:xfrm>
            <a:off x="236359" y="273158"/>
            <a:ext cx="8354295" cy="445770"/>
          </a:xfrm>
        </p:spPr>
        <p:txBody>
          <a:bodyPr/>
          <a:lstStyle/>
          <a:p>
            <a:r>
              <a:rPr lang="en-US" dirty="0"/>
              <a:t>Experimental Setup</a:t>
            </a:r>
          </a:p>
        </p:txBody>
      </p:sp>
      <p:sp>
        <p:nvSpPr>
          <p:cNvPr id="3" name="Content Placeholder 2">
            <a:extLst>
              <a:ext uri="{FF2B5EF4-FFF2-40B4-BE49-F238E27FC236}">
                <a16:creationId xmlns:a16="http://schemas.microsoft.com/office/drawing/2014/main" id="{143E4470-AD6E-28A2-FF16-B0697CD78C1D}"/>
              </a:ext>
            </a:extLst>
          </p:cNvPr>
          <p:cNvSpPr>
            <a:spLocks noGrp="1"/>
          </p:cNvSpPr>
          <p:nvPr>
            <p:ph idx="1"/>
          </p:nvPr>
        </p:nvSpPr>
        <p:spPr>
          <a:xfrm>
            <a:off x="114296" y="737626"/>
            <a:ext cx="5414228" cy="3964133"/>
          </a:xfrm>
        </p:spPr>
        <p:txBody>
          <a:bodyPr>
            <a:normAutofit/>
          </a:bodyPr>
          <a:lstStyle/>
          <a:p>
            <a:r>
              <a:rPr kumimoji="1" lang="en-US" altLang="zh-CN" dirty="0"/>
              <a:t>Testing Datasets</a:t>
            </a:r>
          </a:p>
          <a:p>
            <a:pPr lvl="1"/>
            <a:r>
              <a:rPr kumimoji="1" lang="en-US" altLang="zh-CN" sz="2100" dirty="0"/>
              <a:t>WMT21(MQM) </a:t>
            </a:r>
            <a:r>
              <a:rPr kumimoji="1" lang="en-US" altLang="zh-CN" sz="2100" b="1" dirty="0"/>
              <a:t>Machine Translation </a:t>
            </a:r>
            <a:r>
              <a:rPr kumimoji="1" lang="en-US" altLang="zh-CN" sz="2100" dirty="0" err="1"/>
              <a:t>En</a:t>
            </a:r>
            <a:r>
              <a:rPr kumimoji="1" lang="en-US" altLang="zh-CN" sz="2100" dirty="0"/>
              <a:t>-De, </a:t>
            </a:r>
            <a:r>
              <a:rPr kumimoji="1" lang="en-US" altLang="zh-CN" sz="2100" dirty="0" err="1"/>
              <a:t>Zh-En</a:t>
            </a:r>
            <a:r>
              <a:rPr kumimoji="1" lang="en-US" altLang="zh-CN" sz="2100" dirty="0"/>
              <a:t>, De-</a:t>
            </a:r>
            <a:r>
              <a:rPr kumimoji="1" lang="en-US" altLang="zh-CN" sz="2100" dirty="0" err="1"/>
              <a:t>En</a:t>
            </a:r>
            <a:endParaRPr kumimoji="1" lang="en-US" altLang="zh-CN" sz="2100" dirty="0"/>
          </a:p>
          <a:p>
            <a:pPr lvl="1"/>
            <a:r>
              <a:rPr kumimoji="1" lang="en-US" altLang="zh-CN" sz="2100" dirty="0"/>
              <a:t>WebNLG20 </a:t>
            </a:r>
            <a:r>
              <a:rPr kumimoji="1" lang="en-US" altLang="zh-CN" sz="2100" b="1" dirty="0"/>
              <a:t>Data-to-Text</a:t>
            </a:r>
          </a:p>
          <a:p>
            <a:pPr lvl="1"/>
            <a:r>
              <a:rPr kumimoji="1" lang="en-US" altLang="zh-CN" sz="2100" dirty="0"/>
              <a:t>IWSLT22 </a:t>
            </a:r>
            <a:r>
              <a:rPr kumimoji="1" lang="en-US" altLang="zh-CN" sz="2100" b="1" dirty="0"/>
              <a:t>Speech Translation</a:t>
            </a:r>
            <a:r>
              <a:rPr kumimoji="1" lang="en-US" altLang="zh-CN" sz="2100" dirty="0"/>
              <a:t> </a:t>
            </a:r>
            <a:r>
              <a:rPr kumimoji="1" lang="en-US" altLang="zh-CN" sz="2100" dirty="0" err="1"/>
              <a:t>En</a:t>
            </a:r>
            <a:r>
              <a:rPr kumimoji="1" lang="en-US" altLang="zh-CN" sz="2100" dirty="0"/>
              <a:t>-Ja</a:t>
            </a:r>
          </a:p>
          <a:p>
            <a:pPr lvl="1"/>
            <a:r>
              <a:rPr kumimoji="1" lang="en-US" altLang="zh-CN" sz="2100" dirty="0"/>
              <a:t>BAGEL </a:t>
            </a:r>
            <a:r>
              <a:rPr kumimoji="1" lang="en-US" altLang="zh-CN" sz="2100" b="1" dirty="0"/>
              <a:t>Dialogue Generation</a:t>
            </a:r>
            <a:r>
              <a:rPr kumimoji="1" lang="en-US" altLang="zh-CN" sz="2100" dirty="0"/>
              <a:t> </a:t>
            </a:r>
          </a:p>
          <a:p>
            <a:r>
              <a:rPr kumimoji="1" lang="en-US" altLang="zh-CN" dirty="0"/>
              <a:t>Correlation to Humans</a:t>
            </a:r>
          </a:p>
          <a:p>
            <a:pPr lvl="1"/>
            <a:r>
              <a:rPr kumimoji="1" lang="en-US" altLang="zh-CN" sz="2100" dirty="0"/>
              <a:t>Segment-level Kendall Correlation</a:t>
            </a:r>
          </a:p>
          <a:p>
            <a:r>
              <a:rPr kumimoji="1" lang="en-US" altLang="zh-CN" dirty="0"/>
              <a:t>Kendall Formulation</a:t>
            </a:r>
          </a:p>
          <a:p>
            <a:pPr marL="342900" lvl="1" indent="0">
              <a:buNone/>
            </a:pPr>
            <a:endParaRPr lang="en-US" sz="2100" dirty="0"/>
          </a:p>
        </p:txBody>
      </p:sp>
      <p:graphicFrame>
        <p:nvGraphicFramePr>
          <p:cNvPr id="4" name="Table 4">
            <a:extLst>
              <a:ext uri="{FF2B5EF4-FFF2-40B4-BE49-F238E27FC236}">
                <a16:creationId xmlns:a16="http://schemas.microsoft.com/office/drawing/2014/main" id="{9B5BA0AD-54A5-A193-AF22-0AF334188DF3}"/>
              </a:ext>
            </a:extLst>
          </p:cNvPr>
          <p:cNvGraphicFramePr>
            <a:graphicFrameLocks noGrp="1"/>
          </p:cNvGraphicFramePr>
          <p:nvPr>
            <p:extLst>
              <p:ext uri="{D42A27DB-BD31-4B8C-83A1-F6EECF244321}">
                <p14:modId xmlns:p14="http://schemas.microsoft.com/office/powerpoint/2010/main" val="458381051"/>
              </p:ext>
            </p:extLst>
          </p:nvPr>
        </p:nvGraphicFramePr>
        <p:xfrm>
          <a:off x="5289359" y="-60207"/>
          <a:ext cx="3740345" cy="4761966"/>
        </p:xfrm>
        <a:graphic>
          <a:graphicData uri="http://schemas.openxmlformats.org/drawingml/2006/table">
            <a:tbl>
              <a:tblPr firstRow="1" bandRow="1">
                <a:tableStyleId>{5C22544A-7EE6-4342-B048-85BDC9FD1C3A}</a:tableStyleId>
              </a:tblPr>
              <a:tblGrid>
                <a:gridCol w="2148280">
                  <a:extLst>
                    <a:ext uri="{9D8B030D-6E8A-4147-A177-3AD203B41FA5}">
                      <a16:colId xmlns:a16="http://schemas.microsoft.com/office/drawing/2014/main" val="3215656902"/>
                    </a:ext>
                  </a:extLst>
                </a:gridCol>
                <a:gridCol w="592490">
                  <a:extLst>
                    <a:ext uri="{9D8B030D-6E8A-4147-A177-3AD203B41FA5}">
                      <a16:colId xmlns:a16="http://schemas.microsoft.com/office/drawing/2014/main" val="2303907535"/>
                    </a:ext>
                  </a:extLst>
                </a:gridCol>
                <a:gridCol w="999575">
                  <a:extLst>
                    <a:ext uri="{9D8B030D-6E8A-4147-A177-3AD203B41FA5}">
                      <a16:colId xmlns:a16="http://schemas.microsoft.com/office/drawing/2014/main" val="2187994095"/>
                    </a:ext>
                  </a:extLst>
                </a:gridCol>
              </a:tblGrid>
              <a:tr h="617220">
                <a:tc>
                  <a:txBody>
                    <a:bodyPr/>
                    <a:lstStyle/>
                    <a:p>
                      <a:r>
                        <a:rPr lang="en-US" sz="1800" dirty="0"/>
                        <a:t>Benchmark</a:t>
                      </a:r>
                    </a:p>
                  </a:txBody>
                  <a:tcPr marL="68580" marR="68580" marT="34290" marB="34290"/>
                </a:tc>
                <a:tc>
                  <a:txBody>
                    <a:bodyPr/>
                    <a:lstStyle/>
                    <a:p>
                      <a:r>
                        <a:rPr lang="en-US" sz="1800" dirty="0"/>
                        <a:t># sys</a:t>
                      </a:r>
                    </a:p>
                  </a:txBody>
                  <a:tcPr marL="68580" marR="68580" marT="34290" marB="34290"/>
                </a:tc>
                <a:tc>
                  <a:txBody>
                    <a:bodyPr/>
                    <a:lstStyle/>
                    <a:p>
                      <a:r>
                        <a:rPr lang="en-US" sz="1800" dirty="0"/>
                        <a:t># per sys</a:t>
                      </a:r>
                    </a:p>
                  </a:txBody>
                  <a:tcPr marL="68580" marR="68580" marT="34290" marB="34290"/>
                </a:tc>
                <a:extLst>
                  <a:ext uri="{0D108BD9-81ED-4DB2-BD59-A6C34878D82A}">
                    <a16:rowId xmlns:a16="http://schemas.microsoft.com/office/drawing/2014/main" val="2287714742"/>
                  </a:ext>
                </a:extLst>
              </a:tr>
              <a:tr h="617220">
                <a:tc>
                  <a:txBody>
                    <a:bodyPr/>
                    <a:lstStyle/>
                    <a:p>
                      <a:r>
                        <a:rPr lang="en-US" sz="1800" dirty="0"/>
                        <a:t>WMT21 </a:t>
                      </a:r>
                      <a:r>
                        <a:rPr lang="en-US" sz="1800" dirty="0" err="1"/>
                        <a:t>En</a:t>
                      </a:r>
                      <a:r>
                        <a:rPr lang="en-US" sz="1800" dirty="0"/>
                        <a:t>-De  News</a:t>
                      </a:r>
                    </a:p>
                  </a:txBody>
                  <a:tcPr marL="68580" marR="68580" marT="34290" marB="34290"/>
                </a:tc>
                <a:tc>
                  <a:txBody>
                    <a:bodyPr/>
                    <a:lstStyle/>
                    <a:p>
                      <a:r>
                        <a:rPr lang="en-US" sz="1800" dirty="0"/>
                        <a:t>15</a:t>
                      </a:r>
                    </a:p>
                  </a:txBody>
                  <a:tcPr marL="68580" marR="68580" marT="34290" marB="34290"/>
                </a:tc>
                <a:tc>
                  <a:txBody>
                    <a:bodyPr/>
                    <a:lstStyle/>
                    <a:p>
                      <a:r>
                        <a:rPr lang="en-US" sz="1800" dirty="0"/>
                        <a:t>527</a:t>
                      </a:r>
                    </a:p>
                  </a:txBody>
                  <a:tcPr marL="68580" marR="68580" marT="34290" marB="34290"/>
                </a:tc>
                <a:extLst>
                  <a:ext uri="{0D108BD9-81ED-4DB2-BD59-A6C34878D82A}">
                    <a16:rowId xmlns:a16="http://schemas.microsoft.com/office/drawing/2014/main" val="2700208879"/>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WMT21 </a:t>
                      </a:r>
                      <a:r>
                        <a:rPr lang="en-US" sz="1800" dirty="0" err="1"/>
                        <a:t>Zh-En</a:t>
                      </a:r>
                      <a:r>
                        <a:rPr lang="en-US" sz="1800" dirty="0"/>
                        <a:t>  News</a:t>
                      </a:r>
                    </a:p>
                  </a:txBody>
                  <a:tcPr marL="68580" marR="68580" marT="34290" marB="34290"/>
                </a:tc>
                <a:tc>
                  <a:txBody>
                    <a:bodyPr/>
                    <a:lstStyle/>
                    <a:p>
                      <a:r>
                        <a:rPr lang="en-US" sz="1800" dirty="0"/>
                        <a:t>17</a:t>
                      </a:r>
                    </a:p>
                  </a:txBody>
                  <a:tcPr marL="68580" marR="68580" marT="34290" marB="34290"/>
                </a:tc>
                <a:tc>
                  <a:txBody>
                    <a:bodyPr/>
                    <a:lstStyle/>
                    <a:p>
                      <a:r>
                        <a:rPr lang="en-US" sz="1800" dirty="0"/>
                        <a:t>650</a:t>
                      </a:r>
                    </a:p>
                  </a:txBody>
                  <a:tcPr marL="68580" marR="68580" marT="34290" marB="34290"/>
                </a:tc>
                <a:extLst>
                  <a:ext uri="{0D108BD9-81ED-4DB2-BD59-A6C34878D82A}">
                    <a16:rowId xmlns:a16="http://schemas.microsoft.com/office/drawing/2014/main" val="2388533310"/>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WMT21 De-</a:t>
                      </a:r>
                      <a:r>
                        <a:rPr lang="en-US" sz="1800" dirty="0" err="1"/>
                        <a:t>En</a:t>
                      </a:r>
                      <a:r>
                        <a:rPr lang="en-US" sz="1800" dirty="0"/>
                        <a:t> News</a:t>
                      </a:r>
                    </a:p>
                  </a:txBody>
                  <a:tcPr marL="68580" marR="68580" marT="34290" marB="34290"/>
                </a:tc>
                <a:tc>
                  <a:txBody>
                    <a:bodyPr/>
                    <a:lstStyle/>
                    <a:p>
                      <a:r>
                        <a:rPr lang="en-US" sz="1800" dirty="0"/>
                        <a:t>10</a:t>
                      </a:r>
                    </a:p>
                  </a:txBody>
                  <a:tcPr marL="68580" marR="68580" marT="34290" marB="34290"/>
                </a:tc>
                <a:tc>
                  <a:txBody>
                    <a:bodyPr/>
                    <a:lstStyle/>
                    <a:p>
                      <a:r>
                        <a:rPr lang="en-US" sz="1800" dirty="0"/>
                        <a:t>100</a:t>
                      </a:r>
                    </a:p>
                  </a:txBody>
                  <a:tcPr marL="68580" marR="68580" marT="34290" marB="34290"/>
                </a:tc>
                <a:extLst>
                  <a:ext uri="{0D108BD9-81ED-4DB2-BD59-A6C34878D82A}">
                    <a16:rowId xmlns:a16="http://schemas.microsoft.com/office/drawing/2014/main" val="3315261187"/>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WMT21 </a:t>
                      </a:r>
                      <a:r>
                        <a:rPr lang="en-US" sz="1800" dirty="0" err="1"/>
                        <a:t>En</a:t>
                      </a:r>
                      <a:r>
                        <a:rPr lang="en-US" sz="1800" dirty="0"/>
                        <a:t>-De TED</a:t>
                      </a:r>
                    </a:p>
                  </a:txBody>
                  <a:tcPr marL="68580" marR="68580" marT="34290" marB="34290"/>
                </a:tc>
                <a:tc>
                  <a:txBody>
                    <a:bodyPr/>
                    <a:lstStyle/>
                    <a:p>
                      <a:r>
                        <a:rPr lang="en-US" sz="1800" dirty="0"/>
                        <a:t>15</a:t>
                      </a:r>
                    </a:p>
                  </a:txBody>
                  <a:tcPr marL="68580" marR="68580" marT="34290" marB="34290"/>
                </a:tc>
                <a:tc>
                  <a:txBody>
                    <a:bodyPr/>
                    <a:lstStyle/>
                    <a:p>
                      <a:r>
                        <a:rPr lang="en-US" sz="1800" dirty="0"/>
                        <a:t>529</a:t>
                      </a:r>
                    </a:p>
                  </a:txBody>
                  <a:tcPr marL="68580" marR="68580" marT="34290" marB="34290"/>
                </a:tc>
                <a:extLst>
                  <a:ext uri="{0D108BD9-81ED-4DB2-BD59-A6C34878D82A}">
                    <a16:rowId xmlns:a16="http://schemas.microsoft.com/office/drawing/2014/main" val="2835938108"/>
                  </a:ext>
                </a:extLst>
              </a:tr>
              <a:tr h="352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WMT21 </a:t>
                      </a:r>
                      <a:r>
                        <a:rPr lang="en-US" sz="1800" dirty="0" err="1"/>
                        <a:t>Zh-En</a:t>
                      </a:r>
                      <a:r>
                        <a:rPr lang="en-US" sz="1800" dirty="0"/>
                        <a:t> TED</a:t>
                      </a:r>
                    </a:p>
                  </a:txBody>
                  <a:tcPr marL="68580" marR="68580" marT="34290" marB="34290"/>
                </a:tc>
                <a:tc>
                  <a:txBody>
                    <a:bodyPr/>
                    <a:lstStyle/>
                    <a:p>
                      <a:r>
                        <a:rPr lang="en-US" sz="1800" dirty="0"/>
                        <a:t>14</a:t>
                      </a:r>
                    </a:p>
                  </a:txBody>
                  <a:tcPr marL="68580" marR="68580" marT="34290" marB="34290"/>
                </a:tc>
                <a:tc>
                  <a:txBody>
                    <a:bodyPr/>
                    <a:lstStyle/>
                    <a:p>
                      <a:r>
                        <a:rPr lang="en-US" sz="1800" dirty="0"/>
                        <a:t>529</a:t>
                      </a:r>
                    </a:p>
                  </a:txBody>
                  <a:tcPr marL="68580" marR="68580" marT="34290" marB="34290"/>
                </a:tc>
                <a:extLst>
                  <a:ext uri="{0D108BD9-81ED-4DB2-BD59-A6C34878D82A}">
                    <a16:rowId xmlns:a16="http://schemas.microsoft.com/office/drawing/2014/main" val="3525670075"/>
                  </a:ext>
                </a:extLst>
              </a:tr>
              <a:tr h="352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IWSLT22 </a:t>
                      </a:r>
                      <a:r>
                        <a:rPr lang="en-US" sz="1800" dirty="0" err="1"/>
                        <a:t>En</a:t>
                      </a:r>
                      <a:r>
                        <a:rPr lang="en-US" sz="1800" dirty="0"/>
                        <a:t>-Ja </a:t>
                      </a:r>
                    </a:p>
                  </a:txBody>
                  <a:tcPr marL="68580" marR="68580" marT="34290" marB="34290"/>
                </a:tc>
                <a:tc>
                  <a:txBody>
                    <a:bodyPr/>
                    <a:lstStyle/>
                    <a:p>
                      <a:r>
                        <a:rPr lang="en-US" sz="1800" dirty="0"/>
                        <a:t>4</a:t>
                      </a:r>
                    </a:p>
                  </a:txBody>
                  <a:tcPr marL="68580" marR="68580" marT="34290" marB="34290"/>
                </a:tc>
                <a:tc>
                  <a:txBody>
                    <a:bodyPr/>
                    <a:lstStyle/>
                    <a:p>
                      <a:r>
                        <a:rPr lang="en-US" sz="1800" dirty="0"/>
                        <a:t>118</a:t>
                      </a:r>
                    </a:p>
                  </a:txBody>
                  <a:tcPr marL="68580" marR="68580" marT="34290" marB="34290"/>
                </a:tc>
                <a:extLst>
                  <a:ext uri="{0D108BD9-81ED-4DB2-BD59-A6C34878D82A}">
                    <a16:rowId xmlns:a16="http://schemas.microsoft.com/office/drawing/2014/main" val="3816028421"/>
                  </a:ext>
                </a:extLst>
              </a:tr>
              <a:tr h="35288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BAGEL Dialogue</a:t>
                      </a:r>
                    </a:p>
                  </a:txBody>
                  <a:tcPr marL="68580" marR="68580" marT="34290" marB="34290"/>
                </a:tc>
                <a:tc>
                  <a:txBody>
                    <a:bodyPr/>
                    <a:lstStyle/>
                    <a:p>
                      <a:r>
                        <a:rPr lang="en-US" sz="1800" dirty="0"/>
                        <a:t>-</a:t>
                      </a:r>
                    </a:p>
                  </a:txBody>
                  <a:tcPr marL="68580" marR="68580" marT="34290" marB="34290"/>
                </a:tc>
                <a:tc>
                  <a:txBody>
                    <a:bodyPr/>
                    <a:lstStyle/>
                    <a:p>
                      <a:r>
                        <a:rPr lang="en-US" sz="1800" dirty="0"/>
                        <a:t>202</a:t>
                      </a:r>
                    </a:p>
                  </a:txBody>
                  <a:tcPr marL="68580" marR="68580" marT="34290" marB="34290"/>
                </a:tc>
                <a:extLst>
                  <a:ext uri="{0D108BD9-81ED-4DB2-BD59-A6C34878D82A}">
                    <a16:rowId xmlns:a16="http://schemas.microsoft.com/office/drawing/2014/main" val="372992645"/>
                  </a:ext>
                </a:extLst>
              </a:tr>
              <a:tr h="617220">
                <a:tc>
                  <a:txBody>
                    <a:bodyPr/>
                    <a:lstStyle/>
                    <a:p>
                      <a:r>
                        <a:rPr lang="en-US" sz="1800" dirty="0" err="1"/>
                        <a:t>WebNLG</a:t>
                      </a:r>
                      <a:r>
                        <a:rPr lang="en-US" sz="1800" dirty="0"/>
                        <a:t> Data-to-Text</a:t>
                      </a:r>
                    </a:p>
                  </a:txBody>
                  <a:tcPr marL="68580" marR="68580" marT="34290" marB="34290"/>
                </a:tc>
                <a:tc>
                  <a:txBody>
                    <a:bodyPr/>
                    <a:lstStyle/>
                    <a:p>
                      <a:r>
                        <a:rPr lang="en-US" sz="1800" dirty="0"/>
                        <a:t>17</a:t>
                      </a:r>
                    </a:p>
                  </a:txBody>
                  <a:tcPr marL="68580" marR="68580" marT="34290" marB="34290"/>
                </a:tc>
                <a:tc>
                  <a:txBody>
                    <a:bodyPr/>
                    <a:lstStyle/>
                    <a:p>
                      <a:r>
                        <a:rPr lang="en-US" sz="1800" dirty="0"/>
                        <a:t>177</a:t>
                      </a:r>
                    </a:p>
                  </a:txBody>
                  <a:tcPr marL="68580" marR="68580" marT="34290" marB="34290"/>
                </a:tc>
                <a:extLst>
                  <a:ext uri="{0D108BD9-81ED-4DB2-BD59-A6C34878D82A}">
                    <a16:rowId xmlns:a16="http://schemas.microsoft.com/office/drawing/2014/main" val="2656122113"/>
                  </a:ext>
                </a:extLst>
              </a:tr>
            </a:tbl>
          </a:graphicData>
        </a:graphic>
      </p:graphicFrame>
    </p:spTree>
    <p:extLst>
      <p:ext uri="{BB962C8B-B14F-4D97-AF65-F5344CB8AC3E}">
        <p14:creationId xmlns:p14="http://schemas.microsoft.com/office/powerpoint/2010/main" val="383781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EFBDED-0A51-F9CE-1983-50B3C1D9590E}"/>
              </a:ext>
            </a:extLst>
          </p:cNvPr>
          <p:cNvSpPr>
            <a:spLocks noGrp="1"/>
          </p:cNvSpPr>
          <p:nvPr>
            <p:ph type="title"/>
          </p:nvPr>
        </p:nvSpPr>
        <p:spPr>
          <a:xfrm>
            <a:off x="283772" y="276265"/>
            <a:ext cx="8354295" cy="445770"/>
          </a:xfrm>
        </p:spPr>
        <p:txBody>
          <a:bodyPr/>
          <a:lstStyle/>
          <a:p>
            <a:r>
              <a:rPr lang="en-US" dirty="0"/>
              <a:t>Experimental Details</a:t>
            </a:r>
          </a:p>
        </p:txBody>
      </p:sp>
      <p:graphicFrame>
        <p:nvGraphicFramePr>
          <p:cNvPr id="10" name="Table 10">
            <a:extLst>
              <a:ext uri="{FF2B5EF4-FFF2-40B4-BE49-F238E27FC236}">
                <a16:creationId xmlns:a16="http://schemas.microsoft.com/office/drawing/2014/main" id="{E7DB9F6E-BB48-3E6A-D9EB-4738FBFED08D}"/>
              </a:ext>
            </a:extLst>
          </p:cNvPr>
          <p:cNvGraphicFramePr>
            <a:graphicFrameLocks noGrp="1"/>
          </p:cNvGraphicFramePr>
          <p:nvPr>
            <p:ph idx="1"/>
            <p:extLst>
              <p:ext uri="{D42A27DB-BD31-4B8C-83A1-F6EECF244321}">
                <p14:modId xmlns:p14="http://schemas.microsoft.com/office/powerpoint/2010/main" val="183248322"/>
              </p:ext>
            </p:extLst>
          </p:nvPr>
        </p:nvGraphicFramePr>
        <p:xfrm>
          <a:off x="2338754" y="2801702"/>
          <a:ext cx="5840359" cy="2314143"/>
        </p:xfrm>
        <a:graphic>
          <a:graphicData uri="http://schemas.openxmlformats.org/drawingml/2006/table">
            <a:tbl>
              <a:tblPr firstRow="1" bandRow="1">
                <a:tableStyleId>{5C22544A-7EE6-4342-B048-85BDC9FD1C3A}</a:tableStyleId>
              </a:tblPr>
              <a:tblGrid>
                <a:gridCol w="1228812">
                  <a:extLst>
                    <a:ext uri="{9D8B030D-6E8A-4147-A177-3AD203B41FA5}">
                      <a16:colId xmlns:a16="http://schemas.microsoft.com/office/drawing/2014/main" val="1167115037"/>
                    </a:ext>
                  </a:extLst>
                </a:gridCol>
                <a:gridCol w="883062">
                  <a:extLst>
                    <a:ext uri="{9D8B030D-6E8A-4147-A177-3AD203B41FA5}">
                      <a16:colId xmlns:a16="http://schemas.microsoft.com/office/drawing/2014/main" val="2586267220"/>
                    </a:ext>
                  </a:extLst>
                </a:gridCol>
                <a:gridCol w="1219467">
                  <a:extLst>
                    <a:ext uri="{9D8B030D-6E8A-4147-A177-3AD203B41FA5}">
                      <a16:colId xmlns:a16="http://schemas.microsoft.com/office/drawing/2014/main" val="215672460"/>
                    </a:ext>
                  </a:extLst>
                </a:gridCol>
                <a:gridCol w="1097987">
                  <a:extLst>
                    <a:ext uri="{9D8B030D-6E8A-4147-A177-3AD203B41FA5}">
                      <a16:colId xmlns:a16="http://schemas.microsoft.com/office/drawing/2014/main" val="1016157704"/>
                    </a:ext>
                  </a:extLst>
                </a:gridCol>
                <a:gridCol w="1411031">
                  <a:extLst>
                    <a:ext uri="{9D8B030D-6E8A-4147-A177-3AD203B41FA5}">
                      <a16:colId xmlns:a16="http://schemas.microsoft.com/office/drawing/2014/main" val="2512325179"/>
                    </a:ext>
                  </a:extLst>
                </a:gridCol>
              </a:tblGrid>
              <a:tr h="359843">
                <a:tc>
                  <a:txBody>
                    <a:bodyPr/>
                    <a:lstStyle/>
                    <a:p>
                      <a:endParaRPr lang="en-US" sz="1800" dirty="0"/>
                    </a:p>
                  </a:txBody>
                  <a:tcPr marL="68580" marR="68580" marT="34290" marB="34290"/>
                </a:tc>
                <a:tc gridSpan="2">
                  <a:txBody>
                    <a:bodyPr/>
                    <a:lstStyle/>
                    <a:p>
                      <a:r>
                        <a:rPr lang="en-US" sz="1800" dirty="0"/>
                        <a:t>Index Table</a:t>
                      </a:r>
                    </a:p>
                  </a:txBody>
                  <a:tcPr marL="68580" marR="68580" marT="34290" marB="34290"/>
                </a:tc>
                <a:tc hMerge="1">
                  <a:txBody>
                    <a:bodyPr/>
                    <a:lstStyle/>
                    <a:p>
                      <a:endParaRPr lang="en-US" sz="2400" dirty="0"/>
                    </a:p>
                  </a:txBody>
                  <a:tcPr/>
                </a:tc>
                <a:tc gridSpan="2">
                  <a:txBody>
                    <a:bodyPr/>
                    <a:lstStyle/>
                    <a:p>
                      <a:r>
                        <a:rPr lang="en-US" sz="1800" dirty="0"/>
                        <a:t>Pretraining Data</a:t>
                      </a:r>
                    </a:p>
                  </a:txBody>
                  <a:tcPr marL="68580" marR="68580" marT="34290" marB="34290"/>
                </a:tc>
                <a:tc hMerge="1">
                  <a:txBody>
                    <a:bodyPr/>
                    <a:lstStyle/>
                    <a:p>
                      <a:endParaRPr lang="en-US" sz="2400" dirty="0"/>
                    </a:p>
                  </a:txBody>
                  <a:tcPr/>
                </a:tc>
                <a:extLst>
                  <a:ext uri="{0D108BD9-81ED-4DB2-BD59-A6C34878D82A}">
                    <a16:rowId xmlns:a16="http://schemas.microsoft.com/office/drawing/2014/main" val="277736773"/>
                  </a:ext>
                </a:extLst>
              </a:tr>
              <a:tr h="617220">
                <a:tc>
                  <a:txBody>
                    <a:bodyPr/>
                    <a:lstStyle/>
                    <a:p>
                      <a:r>
                        <a:rPr lang="en-US" sz="1800" dirty="0"/>
                        <a:t>Language</a:t>
                      </a:r>
                    </a:p>
                  </a:txBody>
                  <a:tcPr marL="68580" marR="68580" marT="34290" marB="34290"/>
                </a:tc>
                <a:tc>
                  <a:txBody>
                    <a:bodyPr/>
                    <a:lstStyle/>
                    <a:p>
                      <a:r>
                        <a:rPr lang="en-US" sz="1800" dirty="0"/>
                        <a:t>News</a:t>
                      </a:r>
                    </a:p>
                  </a:txBody>
                  <a:tcPr marL="68580" marR="68580" marT="34290" marB="34290"/>
                </a:tc>
                <a:tc>
                  <a:txBody>
                    <a:bodyPr/>
                    <a:lstStyle/>
                    <a:p>
                      <a:r>
                        <a:rPr lang="en-US" sz="1800" dirty="0"/>
                        <a:t>Wikipedia</a:t>
                      </a:r>
                    </a:p>
                  </a:txBody>
                  <a:tcPr marL="68580" marR="68580" marT="34290" marB="34290"/>
                </a:tc>
                <a:tc>
                  <a:txBody>
                    <a:bodyPr/>
                    <a:lstStyle/>
                    <a:p>
                      <a:r>
                        <a:rPr lang="en-US" sz="1800" dirty="0"/>
                        <a:t># Anchor</a:t>
                      </a:r>
                    </a:p>
                  </a:txBody>
                  <a:tcPr marL="68580" marR="68580" marT="34290" marB="34290"/>
                </a:tc>
                <a:tc>
                  <a:txBody>
                    <a:bodyPr/>
                    <a:lstStyle/>
                    <a:p>
                      <a:r>
                        <a:rPr lang="en-US" sz="1800" dirty="0"/>
                        <a:t># Retrieved</a:t>
                      </a:r>
                    </a:p>
                  </a:txBody>
                  <a:tcPr marL="68580" marR="68580" marT="34290" marB="34290"/>
                </a:tc>
                <a:extLst>
                  <a:ext uri="{0D108BD9-81ED-4DB2-BD59-A6C34878D82A}">
                    <a16:rowId xmlns:a16="http://schemas.microsoft.com/office/drawing/2014/main" val="1636761572"/>
                  </a:ext>
                </a:extLst>
              </a:tr>
              <a:tr h="360017">
                <a:tc>
                  <a:txBody>
                    <a:bodyPr/>
                    <a:lstStyle/>
                    <a:p>
                      <a:r>
                        <a:rPr lang="en-US" sz="1800" dirty="0"/>
                        <a:t>English</a:t>
                      </a:r>
                    </a:p>
                  </a:txBody>
                  <a:tcPr marL="68580" marR="68580" marT="34290" marB="34290"/>
                </a:tc>
                <a:tc>
                  <a:txBody>
                    <a:bodyPr/>
                    <a:lstStyle/>
                    <a:p>
                      <a:r>
                        <a:rPr lang="en-US" sz="1800" dirty="0"/>
                        <a:t>20M</a:t>
                      </a:r>
                    </a:p>
                  </a:txBody>
                  <a:tcPr marL="68580" marR="68580" marT="34290" marB="34290"/>
                </a:tc>
                <a:tc>
                  <a:txBody>
                    <a:bodyPr/>
                    <a:lstStyle/>
                    <a:p>
                      <a:r>
                        <a:rPr lang="en-US" sz="1800" dirty="0"/>
                        <a:t>20M</a:t>
                      </a:r>
                    </a:p>
                  </a:txBody>
                  <a:tcPr marL="68580" marR="68580" marT="34290" marB="34290"/>
                </a:tc>
                <a:tc>
                  <a:txBody>
                    <a:bodyPr/>
                    <a:lstStyle/>
                    <a:p>
                      <a:r>
                        <a:rPr lang="en-US" sz="1800" dirty="0"/>
                        <a:t>5M</a:t>
                      </a:r>
                    </a:p>
                  </a:txBody>
                  <a:tcPr marL="68580" marR="68580" marT="34290" marB="34290"/>
                </a:tc>
                <a:tc>
                  <a:txBody>
                    <a:bodyPr/>
                    <a:lstStyle/>
                    <a:p>
                      <a:r>
                        <a:rPr lang="en-US" sz="1800" dirty="0"/>
                        <a:t>13.5M</a:t>
                      </a:r>
                    </a:p>
                  </a:txBody>
                  <a:tcPr marL="68580" marR="68580" marT="34290" marB="34290"/>
                </a:tc>
                <a:extLst>
                  <a:ext uri="{0D108BD9-81ED-4DB2-BD59-A6C34878D82A}">
                    <a16:rowId xmlns:a16="http://schemas.microsoft.com/office/drawing/2014/main" val="2593935348"/>
                  </a:ext>
                </a:extLst>
              </a:tr>
              <a:tr h="35984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German</a:t>
                      </a:r>
                    </a:p>
                  </a:txBody>
                  <a:tcPr marL="68580" marR="68580" marT="34290" marB="34290"/>
                </a:tc>
                <a:tc>
                  <a:txBody>
                    <a:bodyPr/>
                    <a:lstStyle/>
                    <a:p>
                      <a:r>
                        <a:rPr lang="en-US" sz="1800" dirty="0"/>
                        <a:t>4.5M</a:t>
                      </a:r>
                    </a:p>
                  </a:txBody>
                  <a:tcPr marL="68580" marR="68580" marT="34290" marB="34290"/>
                </a:tc>
                <a:tc>
                  <a:txBody>
                    <a:bodyPr/>
                    <a:lstStyle/>
                    <a:p>
                      <a:r>
                        <a:rPr lang="en-US" sz="1800" dirty="0"/>
                        <a:t>16M</a:t>
                      </a:r>
                    </a:p>
                  </a:txBody>
                  <a:tcPr marL="68580" marR="68580" marT="34290" marB="34290"/>
                </a:tc>
                <a:tc>
                  <a:txBody>
                    <a:bodyPr/>
                    <a:lstStyle/>
                    <a:p>
                      <a:r>
                        <a:rPr lang="en-US" sz="1800" dirty="0"/>
                        <a:t>4.5M</a:t>
                      </a:r>
                    </a:p>
                  </a:txBody>
                  <a:tcPr marL="68580" marR="68580" marT="34290" marB="34290"/>
                </a:tc>
                <a:tc>
                  <a:txBody>
                    <a:bodyPr/>
                    <a:lstStyle/>
                    <a:p>
                      <a:r>
                        <a:rPr lang="en-US" sz="1800" dirty="0"/>
                        <a:t>13.2M</a:t>
                      </a:r>
                    </a:p>
                  </a:txBody>
                  <a:tcPr marL="68580" marR="68580" marT="34290" marB="34290"/>
                </a:tc>
                <a:extLst>
                  <a:ext uri="{0D108BD9-81ED-4DB2-BD59-A6C34878D82A}">
                    <a16:rowId xmlns:a16="http://schemas.microsoft.com/office/drawing/2014/main" val="87939703"/>
                  </a:ext>
                </a:extLst>
              </a:tr>
              <a:tr h="6172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Japanese</a:t>
                      </a:r>
                    </a:p>
                  </a:txBody>
                  <a:tcPr marL="68580" marR="68580" marT="34290" marB="34290"/>
                </a:tc>
                <a:tc>
                  <a:txBody>
                    <a:bodyPr/>
                    <a:lstStyle/>
                    <a:p>
                      <a:r>
                        <a:rPr lang="en-US" sz="1800" dirty="0"/>
                        <a:t>18M</a:t>
                      </a:r>
                    </a:p>
                  </a:txBody>
                  <a:tcPr marL="68580" marR="68580" marT="34290" marB="34290"/>
                </a:tc>
                <a:tc>
                  <a:txBody>
                    <a:bodyPr/>
                    <a:lstStyle/>
                    <a:p>
                      <a:r>
                        <a:rPr lang="en-US" sz="1800" dirty="0"/>
                        <a:t>12M</a:t>
                      </a:r>
                    </a:p>
                  </a:txBody>
                  <a:tcPr marL="68580" marR="68580" marT="34290" marB="34290"/>
                </a:tc>
                <a:tc>
                  <a:txBody>
                    <a:bodyPr/>
                    <a:lstStyle/>
                    <a:p>
                      <a:r>
                        <a:rPr lang="en-US" sz="1800" dirty="0"/>
                        <a:t>5M</a:t>
                      </a:r>
                    </a:p>
                  </a:txBody>
                  <a:tcPr marL="68580" marR="68580" marT="34290" marB="34290"/>
                </a:tc>
                <a:tc>
                  <a:txBody>
                    <a:bodyPr/>
                    <a:lstStyle/>
                    <a:p>
                      <a:r>
                        <a:rPr lang="en-US" sz="1800" dirty="0"/>
                        <a:t>13.3M</a:t>
                      </a:r>
                    </a:p>
                  </a:txBody>
                  <a:tcPr marL="68580" marR="68580" marT="34290" marB="34290"/>
                </a:tc>
                <a:extLst>
                  <a:ext uri="{0D108BD9-81ED-4DB2-BD59-A6C34878D82A}">
                    <a16:rowId xmlns:a16="http://schemas.microsoft.com/office/drawing/2014/main" val="850541825"/>
                  </a:ext>
                </a:extLst>
              </a:tr>
            </a:tbl>
          </a:graphicData>
        </a:graphic>
      </p:graphicFrame>
      <p:sp>
        <p:nvSpPr>
          <p:cNvPr id="11" name="Content Placeholder 2">
            <a:extLst>
              <a:ext uri="{FF2B5EF4-FFF2-40B4-BE49-F238E27FC236}">
                <a16:creationId xmlns:a16="http://schemas.microsoft.com/office/drawing/2014/main" id="{5751964E-A541-27C7-59FA-BBF4E23C3122}"/>
              </a:ext>
            </a:extLst>
          </p:cNvPr>
          <p:cNvSpPr txBox="1">
            <a:spLocks/>
          </p:cNvSpPr>
          <p:nvPr/>
        </p:nvSpPr>
        <p:spPr>
          <a:xfrm>
            <a:off x="-81691" y="899575"/>
            <a:ext cx="9085221" cy="396413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728663" lvl="1" indent="-385763">
              <a:buFont typeface="Arial"/>
              <a:buAutoNum type="arabicParenR"/>
            </a:pPr>
            <a:r>
              <a:rPr lang="en-US" sz="2100" dirty="0"/>
              <a:t>It takes 10 mins to generate 5M sentences (64 CPUs)</a:t>
            </a:r>
          </a:p>
          <a:p>
            <a:pPr marL="728663" lvl="1" indent="-385763">
              <a:buFont typeface="Arial"/>
              <a:buAutoNum type="arabicParenR"/>
            </a:pPr>
            <a:endParaRPr lang="en-US" sz="2100" dirty="0"/>
          </a:p>
          <a:p>
            <a:pPr marL="728663" lvl="1" indent="-385763">
              <a:buFont typeface="Arial"/>
              <a:buAutoNum type="arabicParenR"/>
            </a:pPr>
            <a:r>
              <a:rPr lang="en-US" sz="2100" dirty="0"/>
              <a:t>use </a:t>
            </a:r>
            <a:r>
              <a:rPr lang="en-US" sz="2100" dirty="0" err="1"/>
              <a:t>RemBERT</a:t>
            </a:r>
            <a:r>
              <a:rPr lang="en-US" sz="2100" dirty="0"/>
              <a:t> as backbone</a:t>
            </a:r>
          </a:p>
          <a:p>
            <a:pPr marL="728663" lvl="1" indent="-385763">
              <a:buFont typeface="Arial"/>
              <a:buAutoNum type="arabicParenR"/>
            </a:pPr>
            <a:endParaRPr lang="en-US" sz="2100" dirty="0"/>
          </a:p>
          <a:p>
            <a:pPr marL="728663" lvl="1" indent="-385763">
              <a:buFont typeface="Arial"/>
              <a:buAutoNum type="arabicParenR"/>
            </a:pPr>
            <a:r>
              <a:rPr lang="en-US" sz="2100" dirty="0"/>
              <a:t>batch size: 256, learning rate: 3e-5 and dropout rate: 0.15</a:t>
            </a:r>
          </a:p>
          <a:p>
            <a:pPr marL="728663" lvl="1" indent="-385763">
              <a:buFont typeface="Arial"/>
              <a:buAutoNum type="arabicParenR"/>
            </a:pPr>
            <a:endParaRPr lang="en-US" sz="2100" dirty="0"/>
          </a:p>
        </p:txBody>
      </p:sp>
    </p:spTree>
    <p:extLst>
      <p:ext uri="{BB962C8B-B14F-4D97-AF65-F5344CB8AC3E}">
        <p14:creationId xmlns:p14="http://schemas.microsoft.com/office/powerpoint/2010/main" val="2957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9078-63A2-2943-BB4D-357D5757B2FF}"/>
              </a:ext>
            </a:extLst>
          </p:cNvPr>
          <p:cNvSpPr>
            <a:spLocks noGrp="1"/>
          </p:cNvSpPr>
          <p:nvPr>
            <p:ph type="title"/>
          </p:nvPr>
        </p:nvSpPr>
        <p:spPr/>
        <p:txBody>
          <a:bodyPr>
            <a:noAutofit/>
          </a:bodyPr>
          <a:lstStyle/>
          <a:p>
            <a:r>
              <a:rPr lang="en-US" sz="3300" dirty="0"/>
              <a:t>Do we need separate metrics for each text generation task?</a:t>
            </a:r>
          </a:p>
        </p:txBody>
      </p:sp>
      <p:sp>
        <p:nvSpPr>
          <p:cNvPr id="6" name="Text Placeholder 5">
            <a:extLst>
              <a:ext uri="{FF2B5EF4-FFF2-40B4-BE49-F238E27FC236}">
                <a16:creationId xmlns:a16="http://schemas.microsoft.com/office/drawing/2014/main" id="{FF051F56-252D-2ACA-1E34-D90B1F079DBC}"/>
              </a:ext>
            </a:extLst>
          </p:cNvPr>
          <p:cNvSpPr>
            <a:spLocks noGrp="1"/>
          </p:cNvSpPr>
          <p:nvPr>
            <p:ph type="body" sz="quarter" idx="4294967295"/>
          </p:nvPr>
        </p:nvSpPr>
        <p:spPr>
          <a:xfrm>
            <a:off x="0" y="4841875"/>
            <a:ext cx="4405313" cy="192088"/>
          </a:xfrm>
        </p:spPr>
        <p:txBody>
          <a:bodyPr>
            <a:normAutofit fontScale="25000" lnSpcReduction="20000"/>
          </a:bodyPr>
          <a:lstStyle/>
          <a:p>
            <a:r>
              <a:rPr lang="en-US" dirty="0"/>
              <a:t>NLP lab / Computer Science Department / UC Santa Barbara</a:t>
            </a:r>
          </a:p>
        </p:txBody>
      </p:sp>
      <p:sp>
        <p:nvSpPr>
          <p:cNvPr id="5" name="Subtitle 4">
            <a:extLst>
              <a:ext uri="{FF2B5EF4-FFF2-40B4-BE49-F238E27FC236}">
                <a16:creationId xmlns:a16="http://schemas.microsoft.com/office/drawing/2014/main" id="{C4CC1AA7-C768-CED1-15FC-8852BC15C28C}"/>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6312099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98460" y="305283"/>
            <a:ext cx="9137277" cy="445770"/>
          </a:xfrm>
        </p:spPr>
        <p:txBody>
          <a:bodyPr/>
          <a:lstStyle/>
          <a:p>
            <a:r>
              <a:rPr lang="en-US" sz="2400" dirty="0"/>
              <a:t>SEScore1&amp;2 can be used to evaluate </a:t>
            </a:r>
            <a:r>
              <a:rPr lang="en-US" sz="2400" dirty="0">
                <a:solidFill>
                  <a:srgbClr val="FF0000"/>
                </a:solidFill>
              </a:rPr>
              <a:t>Machine Translation</a:t>
            </a:r>
          </a:p>
        </p:txBody>
      </p:sp>
      <p:graphicFrame>
        <p:nvGraphicFramePr>
          <p:cNvPr id="5" name="Chart 4">
            <a:extLst>
              <a:ext uri="{FF2B5EF4-FFF2-40B4-BE49-F238E27FC236}">
                <a16:creationId xmlns:a16="http://schemas.microsoft.com/office/drawing/2014/main" id="{C99E9C22-089F-04D7-5D85-6006DC490BDA}"/>
              </a:ext>
            </a:extLst>
          </p:cNvPr>
          <p:cNvGraphicFramePr/>
          <p:nvPr>
            <p:extLst>
              <p:ext uri="{D42A27DB-BD31-4B8C-83A1-F6EECF244321}">
                <p14:modId xmlns:p14="http://schemas.microsoft.com/office/powerpoint/2010/main" val="1841949775"/>
              </p:ext>
            </p:extLst>
          </p:nvPr>
        </p:nvGraphicFramePr>
        <p:xfrm>
          <a:off x="129026" y="633046"/>
          <a:ext cx="8885948" cy="460711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257104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78288" y="297320"/>
            <a:ext cx="9137277" cy="445770"/>
          </a:xfrm>
        </p:spPr>
        <p:txBody>
          <a:bodyPr/>
          <a:lstStyle/>
          <a:p>
            <a:r>
              <a:rPr lang="en-US" sz="2400" dirty="0"/>
              <a:t>SEScore1&amp;2 can be used to evaluate </a:t>
            </a:r>
            <a:r>
              <a:rPr lang="en-US" sz="2400" dirty="0">
                <a:solidFill>
                  <a:srgbClr val="FF0000"/>
                </a:solidFill>
              </a:rPr>
              <a:t>Machine Translation</a:t>
            </a:r>
          </a:p>
        </p:txBody>
      </p:sp>
      <p:graphicFrame>
        <p:nvGraphicFramePr>
          <p:cNvPr id="5" name="Chart 4">
            <a:extLst>
              <a:ext uri="{FF2B5EF4-FFF2-40B4-BE49-F238E27FC236}">
                <a16:creationId xmlns:a16="http://schemas.microsoft.com/office/drawing/2014/main" id="{C99E9C22-089F-04D7-5D85-6006DC490BDA}"/>
              </a:ext>
            </a:extLst>
          </p:cNvPr>
          <p:cNvGraphicFramePr/>
          <p:nvPr>
            <p:extLst>
              <p:ext uri="{D42A27DB-BD31-4B8C-83A1-F6EECF244321}">
                <p14:modId xmlns:p14="http://schemas.microsoft.com/office/powerpoint/2010/main" val="413215266"/>
              </p:ext>
            </p:extLst>
          </p:nvPr>
        </p:nvGraphicFramePr>
        <p:xfrm>
          <a:off x="129026" y="822118"/>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9158506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3"/>
          <p:cNvSpPr txBox="1">
            <a:spLocks noGrp="1"/>
          </p:cNvSpPr>
          <p:nvPr>
            <p:ph type="title"/>
          </p:nvPr>
        </p:nvSpPr>
        <p:spPr>
          <a:xfrm>
            <a:off x="238050" y="177925"/>
            <a:ext cx="8667900" cy="393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What does InstructScore comment on this mistake?</a:t>
            </a:r>
            <a:endParaRPr/>
          </a:p>
        </p:txBody>
      </p:sp>
      <p:sp>
        <p:nvSpPr>
          <p:cNvPr id="181" name="Google Shape;181;p3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
        <p:nvSpPr>
          <p:cNvPr id="182" name="Google Shape;182;p33"/>
          <p:cNvSpPr/>
          <p:nvPr/>
        </p:nvSpPr>
        <p:spPr>
          <a:xfrm>
            <a:off x="314400" y="2227125"/>
            <a:ext cx="8591700" cy="2450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Your Translation contains 1 error:</a:t>
            </a:r>
            <a:endParaRPr sz="18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Error type 1: </a:t>
            </a:r>
            <a:r>
              <a:rPr lang="en" sz="1800">
                <a:solidFill>
                  <a:schemeClr val="dk1"/>
                </a:solidFill>
                <a:latin typeface="Century Gothic"/>
                <a:ea typeface="Century Gothic"/>
                <a:cs typeface="Century Gothic"/>
                <a:sym typeface="Century Gothic"/>
              </a:rPr>
              <a:t>Terminology is non-standard or does not fit context. Terminology is used inconsistently</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Major/minor: </a:t>
            </a:r>
            <a:r>
              <a:rPr lang="en" sz="1800">
                <a:solidFill>
                  <a:schemeClr val="dk1"/>
                </a:solidFill>
                <a:latin typeface="Century Gothic"/>
                <a:ea typeface="Century Gothic"/>
                <a:cs typeface="Century Gothic"/>
                <a:sym typeface="Century Gothic"/>
              </a:rPr>
              <a:t>Major</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Error location 1: </a:t>
            </a:r>
            <a:r>
              <a:rPr lang="en" sz="1800">
                <a:solidFill>
                  <a:schemeClr val="dk1"/>
                </a:solidFill>
                <a:latin typeface="Century Gothic"/>
                <a:ea typeface="Century Gothic"/>
                <a:cs typeface="Century Gothic"/>
                <a:sym typeface="Century Gothic"/>
              </a:rPr>
              <a:t>"wife cake"</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a:solidFill>
                  <a:schemeClr val="dk1"/>
                </a:solidFill>
                <a:latin typeface="Century Gothic"/>
                <a:ea typeface="Century Gothic"/>
                <a:cs typeface="Century Gothic"/>
                <a:sym typeface="Century Gothic"/>
              </a:rPr>
              <a:t>Explanation for error 1: </a:t>
            </a:r>
            <a:r>
              <a:rPr lang="en" sz="1800">
                <a:solidFill>
                  <a:schemeClr val="dk1"/>
                </a:solidFill>
                <a:latin typeface="Century Gothic"/>
                <a:ea typeface="Century Gothic"/>
                <a:cs typeface="Century Gothic"/>
                <a:sym typeface="Century Gothic"/>
              </a:rPr>
              <a:t>The term "wife cake" is not the standard term for this food, which is "sweetheart cake".</a:t>
            </a:r>
            <a:endParaRPr sz="1800" i="1">
              <a:solidFill>
                <a:schemeClr val="dk1"/>
              </a:solidFill>
              <a:latin typeface="Century Gothic"/>
              <a:ea typeface="Century Gothic"/>
              <a:cs typeface="Century Gothic"/>
              <a:sym typeface="Century Gothic"/>
            </a:endParaRPr>
          </a:p>
        </p:txBody>
      </p:sp>
      <p:sp>
        <p:nvSpPr>
          <p:cNvPr id="183" name="Google Shape;183;p33"/>
          <p:cNvSpPr/>
          <p:nvPr/>
        </p:nvSpPr>
        <p:spPr>
          <a:xfrm>
            <a:off x="314400" y="773025"/>
            <a:ext cx="8591700" cy="1341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2000" i="1">
                <a:solidFill>
                  <a:schemeClr val="dk1"/>
                </a:solidFill>
                <a:latin typeface="Century Gothic"/>
                <a:ea typeface="Century Gothic"/>
                <a:cs typeface="Century Gothic"/>
                <a:sym typeface="Century Gothic"/>
              </a:rPr>
              <a:t>Output: </a:t>
            </a:r>
            <a:r>
              <a:rPr lang="en" sz="2000">
                <a:solidFill>
                  <a:schemeClr val="dk1"/>
                </a:solidFill>
                <a:latin typeface="Century Gothic"/>
                <a:ea typeface="Century Gothic"/>
                <a:cs typeface="Century Gothic"/>
                <a:sym typeface="Century Gothic"/>
              </a:rPr>
              <a:t>Is there a wife in the wife cake?</a:t>
            </a:r>
            <a:endParaRPr sz="20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20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2000" i="1">
                <a:solidFill>
                  <a:schemeClr val="dk1"/>
                </a:solidFill>
                <a:latin typeface="Century Gothic"/>
                <a:ea typeface="Century Gothic"/>
                <a:cs typeface="Century Gothic"/>
                <a:sym typeface="Century Gothic"/>
              </a:rPr>
              <a:t>Reference: </a:t>
            </a:r>
            <a:r>
              <a:rPr lang="en" sz="2000">
                <a:solidFill>
                  <a:schemeClr val="dk1"/>
                </a:solidFill>
                <a:latin typeface="Century Gothic"/>
                <a:ea typeface="Century Gothic"/>
                <a:cs typeface="Century Gothic"/>
                <a:sym typeface="Century Gothic"/>
              </a:rPr>
              <a:t>Is there a wife in the Sweetheart cake?</a:t>
            </a:r>
            <a:endParaRPr sz="2000" i="1">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373352" y="385486"/>
            <a:ext cx="9137277" cy="445770"/>
          </a:xfrm>
        </p:spPr>
        <p:txBody>
          <a:bodyPr/>
          <a:lstStyle/>
          <a:p>
            <a:r>
              <a:rPr lang="en-US" sz="2400" dirty="0"/>
              <a:t>SEScore1&amp;2 can be used to evaluate </a:t>
            </a:r>
            <a:r>
              <a:rPr lang="en-US" sz="2400" dirty="0">
                <a:solidFill>
                  <a:srgbClr val="FF0000"/>
                </a:solidFill>
              </a:rPr>
              <a:t>Speech Translation</a:t>
            </a:r>
          </a:p>
        </p:txBody>
      </p:sp>
      <p:graphicFrame>
        <p:nvGraphicFramePr>
          <p:cNvPr id="5" name="Chart 4">
            <a:extLst>
              <a:ext uri="{FF2B5EF4-FFF2-40B4-BE49-F238E27FC236}">
                <a16:creationId xmlns:a16="http://schemas.microsoft.com/office/drawing/2014/main" id="{C99E9C22-089F-04D7-5D85-6006DC490BDA}"/>
              </a:ext>
            </a:extLst>
          </p:cNvPr>
          <p:cNvGraphicFramePr/>
          <p:nvPr>
            <p:extLst>
              <p:ext uri="{D42A27DB-BD31-4B8C-83A1-F6EECF244321}">
                <p14:modId xmlns:p14="http://schemas.microsoft.com/office/powerpoint/2010/main" val="2243137782"/>
              </p:ext>
            </p:extLst>
          </p:nvPr>
        </p:nvGraphicFramePr>
        <p:xfrm>
          <a:off x="129026" y="890815"/>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103030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661588" y="338619"/>
            <a:ext cx="9137277" cy="445770"/>
          </a:xfrm>
        </p:spPr>
        <p:txBody>
          <a:bodyPr/>
          <a:lstStyle/>
          <a:p>
            <a:r>
              <a:rPr lang="en-US" sz="2400" dirty="0"/>
              <a:t>SEScore1&amp;2 can be used to evaluate </a:t>
            </a:r>
            <a:r>
              <a:rPr lang="en-US" sz="2400" dirty="0">
                <a:solidFill>
                  <a:srgbClr val="FF0000"/>
                </a:solidFill>
              </a:rPr>
              <a:t>Data-to-Text</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129026" y="890815"/>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0892009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661588" y="338619"/>
            <a:ext cx="9137277" cy="445770"/>
          </a:xfrm>
        </p:spPr>
        <p:txBody>
          <a:bodyPr/>
          <a:lstStyle/>
          <a:p>
            <a:r>
              <a:rPr lang="en-US" sz="2400" dirty="0"/>
              <a:t>SEScore1&amp;2 can be used to evaluate </a:t>
            </a:r>
            <a:r>
              <a:rPr lang="en-US" sz="2400" dirty="0">
                <a:solidFill>
                  <a:schemeClr val="accent4"/>
                </a:solidFill>
              </a:rPr>
              <a:t>BAGEL Dialogue</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129026" y="890815"/>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80675908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1031657" y="298863"/>
            <a:ext cx="7917072" cy="445770"/>
          </a:xfrm>
        </p:spPr>
        <p:txBody>
          <a:bodyPr/>
          <a:lstStyle/>
          <a:p>
            <a:r>
              <a:rPr lang="en-US" sz="2400" dirty="0"/>
              <a:t>How about SEScore1&amp;2’s overall performance?</a:t>
            </a:r>
            <a:endParaRPr lang="en-US" sz="2400" dirty="0">
              <a:solidFill>
                <a:srgbClr val="FF0000"/>
              </a:solidFill>
            </a:endParaRPr>
          </a:p>
        </p:txBody>
      </p:sp>
      <p:graphicFrame>
        <p:nvGraphicFramePr>
          <p:cNvPr id="2" name="Chart 1">
            <a:extLst>
              <a:ext uri="{FF2B5EF4-FFF2-40B4-BE49-F238E27FC236}">
                <a16:creationId xmlns:a16="http://schemas.microsoft.com/office/drawing/2014/main" id="{DBC35D48-D34C-C7D2-D48D-7B3B5BC199A2}"/>
              </a:ext>
            </a:extLst>
          </p:cNvPr>
          <p:cNvGraphicFramePr/>
          <p:nvPr/>
        </p:nvGraphicFramePr>
        <p:xfrm>
          <a:off x="129026" y="784389"/>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550326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9078-63A2-2943-BB4D-357D5757B2FF}"/>
              </a:ext>
            </a:extLst>
          </p:cNvPr>
          <p:cNvSpPr>
            <a:spLocks noGrp="1"/>
          </p:cNvSpPr>
          <p:nvPr>
            <p:ph type="title"/>
          </p:nvPr>
        </p:nvSpPr>
        <p:spPr/>
        <p:txBody>
          <a:bodyPr>
            <a:noAutofit/>
          </a:bodyPr>
          <a:lstStyle/>
          <a:p>
            <a:r>
              <a:rPr lang="en-US" sz="3300" dirty="0"/>
              <a:t>Do we need separate metrics for same target language Machine Translation directions?</a:t>
            </a:r>
          </a:p>
        </p:txBody>
      </p:sp>
      <p:sp>
        <p:nvSpPr>
          <p:cNvPr id="4" name="Text Placeholder 3">
            <a:extLst>
              <a:ext uri="{FF2B5EF4-FFF2-40B4-BE49-F238E27FC236}">
                <a16:creationId xmlns:a16="http://schemas.microsoft.com/office/drawing/2014/main" id="{B7BF2389-F6A1-4240-BB2D-ECC070294956}"/>
              </a:ext>
            </a:extLst>
          </p:cNvPr>
          <p:cNvSpPr>
            <a:spLocks noGrp="1"/>
          </p:cNvSpPr>
          <p:nvPr>
            <p:ph type="subTitle" idx="1"/>
          </p:nvPr>
        </p:nvSpPr>
        <p:spPr/>
        <p:txBody>
          <a:bodyPr/>
          <a:lstStyle/>
          <a:p>
            <a:r>
              <a:rPr lang="en-US" sz="825" dirty="0"/>
              <a:t>2/1/2023</a:t>
            </a:r>
          </a:p>
        </p:txBody>
      </p:sp>
      <p:sp>
        <p:nvSpPr>
          <p:cNvPr id="6" name="Text Placeholder 5">
            <a:extLst>
              <a:ext uri="{FF2B5EF4-FFF2-40B4-BE49-F238E27FC236}">
                <a16:creationId xmlns:a16="http://schemas.microsoft.com/office/drawing/2014/main" id="{FF051F56-252D-2ACA-1E34-D90B1F079DBC}"/>
              </a:ext>
            </a:extLst>
          </p:cNvPr>
          <p:cNvSpPr>
            <a:spLocks noGrp="1"/>
          </p:cNvSpPr>
          <p:nvPr>
            <p:ph type="body" sz="quarter" idx="4294967295"/>
          </p:nvPr>
        </p:nvSpPr>
        <p:spPr>
          <a:xfrm>
            <a:off x="0" y="4841875"/>
            <a:ext cx="4405313" cy="192088"/>
          </a:xfrm>
        </p:spPr>
        <p:txBody>
          <a:bodyPr>
            <a:normAutofit fontScale="25000" lnSpcReduction="20000"/>
          </a:bodyPr>
          <a:lstStyle/>
          <a:p>
            <a:r>
              <a:rPr lang="en-US" dirty="0"/>
              <a:t>NLP lab / Computer Science Department / UC Santa Barbara</a:t>
            </a:r>
          </a:p>
        </p:txBody>
      </p:sp>
    </p:spTree>
    <p:extLst>
      <p:ext uri="{BB962C8B-B14F-4D97-AF65-F5344CB8AC3E}">
        <p14:creationId xmlns:p14="http://schemas.microsoft.com/office/powerpoint/2010/main" val="20776387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98460" y="305283"/>
            <a:ext cx="9137277" cy="445770"/>
          </a:xfrm>
        </p:spPr>
        <p:txBody>
          <a:bodyPr/>
          <a:lstStyle/>
          <a:p>
            <a:r>
              <a:rPr lang="en-US" sz="2400" dirty="0"/>
              <a:t>SEScore1&amp;2 can be used to evaluate </a:t>
            </a:r>
            <a:r>
              <a:rPr lang="en-US" sz="2400" dirty="0">
                <a:solidFill>
                  <a:srgbClr val="FF0000"/>
                </a:solidFill>
              </a:rPr>
              <a:t>Y-&gt;X (</a:t>
            </a:r>
            <a:r>
              <a:rPr lang="en-US" sz="2400" dirty="0" err="1">
                <a:solidFill>
                  <a:srgbClr val="FF0000"/>
                </a:solidFill>
              </a:rPr>
              <a:t>en</a:t>
            </a:r>
            <a:r>
              <a:rPr lang="en-US" sz="2400" dirty="0">
                <a:solidFill>
                  <a:srgbClr val="FF0000"/>
                </a:solidFill>
              </a:rPr>
              <a:t>) directions</a:t>
            </a:r>
          </a:p>
        </p:txBody>
      </p:sp>
      <p:graphicFrame>
        <p:nvGraphicFramePr>
          <p:cNvPr id="2" name="Chart 1">
            <a:extLst>
              <a:ext uri="{FF2B5EF4-FFF2-40B4-BE49-F238E27FC236}">
                <a16:creationId xmlns:a16="http://schemas.microsoft.com/office/drawing/2014/main" id="{EAFAFB92-DF1B-2A4A-B4E5-5CF38BBD1B2A}"/>
              </a:ext>
            </a:extLst>
          </p:cNvPr>
          <p:cNvGraphicFramePr/>
          <p:nvPr/>
        </p:nvGraphicFramePr>
        <p:xfrm>
          <a:off x="129026" y="822118"/>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18984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310561" y="301354"/>
            <a:ext cx="9137277" cy="445770"/>
          </a:xfrm>
        </p:spPr>
        <p:txBody>
          <a:bodyPr/>
          <a:lstStyle/>
          <a:p>
            <a:r>
              <a:rPr lang="en-US" sz="2400" dirty="0"/>
              <a:t>SEScore1&amp;2 can be used to evaluate </a:t>
            </a:r>
            <a:r>
              <a:rPr lang="en-US" sz="2400" dirty="0">
                <a:solidFill>
                  <a:srgbClr val="FF0000"/>
                </a:solidFill>
              </a:rPr>
              <a:t>Y-&gt;X (</a:t>
            </a:r>
            <a:r>
              <a:rPr lang="en-US" sz="2400" dirty="0" err="1">
                <a:solidFill>
                  <a:srgbClr val="FF0000"/>
                </a:solidFill>
              </a:rPr>
              <a:t>en</a:t>
            </a:r>
            <a:r>
              <a:rPr lang="en-US" sz="2400" dirty="0">
                <a:solidFill>
                  <a:srgbClr val="FF0000"/>
                </a:solidFill>
              </a:rPr>
              <a:t>) directions </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129026" y="890815"/>
          <a:ext cx="8885948" cy="44180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67570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D9078-63A2-2943-BB4D-357D5757B2FF}"/>
              </a:ext>
            </a:extLst>
          </p:cNvPr>
          <p:cNvSpPr>
            <a:spLocks noGrp="1"/>
          </p:cNvSpPr>
          <p:nvPr>
            <p:ph type="title"/>
          </p:nvPr>
        </p:nvSpPr>
        <p:spPr/>
        <p:txBody>
          <a:bodyPr>
            <a:noAutofit/>
          </a:bodyPr>
          <a:lstStyle/>
          <a:p>
            <a:r>
              <a:rPr lang="en-US" sz="3300" dirty="0"/>
              <a:t>Do we need separate metrics for each domain of the same language and task?</a:t>
            </a:r>
          </a:p>
        </p:txBody>
      </p:sp>
      <p:sp>
        <p:nvSpPr>
          <p:cNvPr id="6" name="Text Placeholder 5">
            <a:extLst>
              <a:ext uri="{FF2B5EF4-FFF2-40B4-BE49-F238E27FC236}">
                <a16:creationId xmlns:a16="http://schemas.microsoft.com/office/drawing/2014/main" id="{FF051F56-252D-2ACA-1E34-D90B1F079DBC}"/>
              </a:ext>
            </a:extLst>
          </p:cNvPr>
          <p:cNvSpPr>
            <a:spLocks noGrp="1"/>
          </p:cNvSpPr>
          <p:nvPr>
            <p:ph type="body" sz="quarter" idx="4294967295"/>
          </p:nvPr>
        </p:nvSpPr>
        <p:spPr>
          <a:xfrm>
            <a:off x="0" y="4841875"/>
            <a:ext cx="4405313" cy="192088"/>
          </a:xfrm>
        </p:spPr>
        <p:txBody>
          <a:bodyPr>
            <a:normAutofit fontScale="25000" lnSpcReduction="20000"/>
          </a:bodyPr>
          <a:lstStyle/>
          <a:p>
            <a:r>
              <a:rPr lang="en-US" dirty="0"/>
              <a:t>NLP lab / Computer Science Department / UC Santa Barbara</a:t>
            </a:r>
          </a:p>
        </p:txBody>
      </p:sp>
      <p:sp>
        <p:nvSpPr>
          <p:cNvPr id="5" name="Subtitle 4">
            <a:extLst>
              <a:ext uri="{FF2B5EF4-FFF2-40B4-BE49-F238E27FC236}">
                <a16:creationId xmlns:a16="http://schemas.microsoft.com/office/drawing/2014/main" id="{FFDDAD6E-37AE-FE71-FFB8-DF1B997962C4}"/>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91951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98460" y="305283"/>
            <a:ext cx="9137277" cy="445770"/>
          </a:xfrm>
        </p:spPr>
        <p:txBody>
          <a:bodyPr/>
          <a:lstStyle/>
          <a:p>
            <a:r>
              <a:rPr lang="en-US" sz="2400" dirty="0"/>
              <a:t>SEScore1&amp;2 can be used to evaluate </a:t>
            </a:r>
            <a:r>
              <a:rPr lang="en-US" sz="2400" dirty="0">
                <a:solidFill>
                  <a:srgbClr val="FF0000"/>
                </a:solidFill>
              </a:rPr>
              <a:t>different domains</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114300" y="2807050"/>
          <a:ext cx="8652014" cy="21441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 name="Chart 1">
            <a:extLst>
              <a:ext uri="{FF2B5EF4-FFF2-40B4-BE49-F238E27FC236}">
                <a16:creationId xmlns:a16="http://schemas.microsoft.com/office/drawing/2014/main" id="{D1936355-2464-81F5-337C-06AE20A2B658}"/>
              </a:ext>
            </a:extLst>
          </p:cNvPr>
          <p:cNvGraphicFramePr/>
          <p:nvPr/>
        </p:nvGraphicFramePr>
        <p:xfrm>
          <a:off x="114300" y="814397"/>
          <a:ext cx="8652014" cy="21441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315518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2" grpId="0">
        <p:bldAsOne/>
      </p:bldGraphic>
    </p:bld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E52C911-243E-1CD0-1547-2A42D0C852C0}"/>
              </a:ext>
            </a:extLst>
          </p:cNvPr>
          <p:cNvSpPr>
            <a:spLocks noGrp="1"/>
          </p:cNvSpPr>
          <p:nvPr>
            <p:ph type="title"/>
          </p:nvPr>
        </p:nvSpPr>
        <p:spPr>
          <a:xfrm>
            <a:off x="298460" y="305283"/>
            <a:ext cx="9137277" cy="445770"/>
          </a:xfrm>
        </p:spPr>
        <p:txBody>
          <a:bodyPr/>
          <a:lstStyle/>
          <a:p>
            <a:r>
              <a:rPr lang="en-US" sz="2400" dirty="0"/>
              <a:t>SEScore1&amp;2 can be used to evaluate </a:t>
            </a:r>
            <a:r>
              <a:rPr lang="en-US" sz="2400" dirty="0">
                <a:solidFill>
                  <a:srgbClr val="FF0000"/>
                </a:solidFill>
              </a:rPr>
              <a:t>different domains</a:t>
            </a:r>
          </a:p>
        </p:txBody>
      </p:sp>
      <p:graphicFrame>
        <p:nvGraphicFramePr>
          <p:cNvPr id="5" name="Chart 4">
            <a:extLst>
              <a:ext uri="{FF2B5EF4-FFF2-40B4-BE49-F238E27FC236}">
                <a16:creationId xmlns:a16="http://schemas.microsoft.com/office/drawing/2014/main" id="{C99E9C22-089F-04D7-5D85-6006DC490BDA}"/>
              </a:ext>
            </a:extLst>
          </p:cNvPr>
          <p:cNvGraphicFramePr/>
          <p:nvPr/>
        </p:nvGraphicFramePr>
        <p:xfrm>
          <a:off x="54664" y="751053"/>
          <a:ext cx="8652014" cy="214412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95B7DAA5-2C70-344B-D7C3-8DF3790592F4}"/>
              </a:ext>
            </a:extLst>
          </p:cNvPr>
          <p:cNvGraphicFramePr/>
          <p:nvPr/>
        </p:nvGraphicFramePr>
        <p:xfrm>
          <a:off x="54664" y="2694094"/>
          <a:ext cx="8652014" cy="2144123"/>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18562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3"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34"/>
          <p:cNvSpPr txBox="1">
            <a:spLocks noGrp="1"/>
          </p:cNvSpPr>
          <p:nvPr>
            <p:ph type="title"/>
          </p:nvPr>
        </p:nvSpPr>
        <p:spPr>
          <a:xfrm>
            <a:off x="178750" y="350945"/>
            <a:ext cx="8901300" cy="393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500"/>
              <a:t>What if we don’t understand target language?</a:t>
            </a:r>
            <a:endParaRPr sz="2500"/>
          </a:p>
        </p:txBody>
      </p:sp>
      <p:sp>
        <p:nvSpPr>
          <p:cNvPr id="189" name="Google Shape;189;p34"/>
          <p:cNvSpPr/>
          <p:nvPr/>
        </p:nvSpPr>
        <p:spPr>
          <a:xfrm>
            <a:off x="178750" y="940581"/>
            <a:ext cx="8901300" cy="123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800" b="1" i="1">
                <a:solidFill>
                  <a:schemeClr val="dk1"/>
                </a:solidFill>
                <a:latin typeface="Century Gothic"/>
                <a:ea typeface="Century Gothic"/>
                <a:cs typeface="Century Gothic"/>
                <a:sym typeface="Century Gothic"/>
              </a:rPr>
              <a:t>Reference:</a:t>
            </a:r>
            <a:r>
              <a:rPr lang="en" sz="1800" i="1">
                <a:solidFill>
                  <a:schemeClr val="dk1"/>
                </a:solidFill>
                <a:latin typeface="Century Gothic"/>
                <a:ea typeface="Century Gothic"/>
                <a:cs typeface="Century Gothic"/>
                <a:sym typeface="Century Gothic"/>
              </a:rPr>
              <a:t> </a:t>
            </a:r>
            <a:r>
              <a:rPr lang="en" sz="1800">
                <a:solidFill>
                  <a:schemeClr val="dk1"/>
                </a:solidFill>
                <a:latin typeface="Century Gothic"/>
                <a:ea typeface="Century Gothic"/>
                <a:cs typeface="Century Gothic"/>
                <a:sym typeface="Century Gothic"/>
              </a:rPr>
              <a:t>Diese Vakuumpumpe mit Mehrfachbetrieb hat einen speziellen</a:t>
            </a:r>
            <a:endParaRPr sz="18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800" b="1" i="1">
                <a:solidFill>
                  <a:schemeClr val="dk1"/>
                </a:solidFill>
                <a:latin typeface="Century Gothic"/>
                <a:ea typeface="Century Gothic"/>
                <a:cs typeface="Century Gothic"/>
                <a:sym typeface="Century Gothic"/>
              </a:rPr>
              <a:t>Output:</a:t>
            </a:r>
            <a:r>
              <a:rPr lang="en" sz="1800" i="1">
                <a:solidFill>
                  <a:schemeClr val="dk1"/>
                </a:solidFill>
                <a:latin typeface="Century Gothic"/>
                <a:ea typeface="Century Gothic"/>
                <a:cs typeface="Century Gothic"/>
                <a:sym typeface="Century Gothic"/>
              </a:rPr>
              <a:t> </a:t>
            </a:r>
            <a:r>
              <a:rPr lang="en" sz="1800">
                <a:solidFill>
                  <a:schemeClr val="dk1"/>
                </a:solidFill>
                <a:latin typeface="Century Gothic"/>
                <a:ea typeface="Century Gothic"/>
                <a:cs typeface="Century Gothic"/>
                <a:sym typeface="Century Gothic"/>
              </a:rPr>
              <a:t>Diese mehrfach angetriebene Vakuumpumpe verfügt über einen speziellen Griff</a:t>
            </a:r>
            <a:endParaRPr sz="1800">
              <a:latin typeface="Century Gothic"/>
              <a:ea typeface="Century Gothic"/>
              <a:cs typeface="Century Gothic"/>
              <a:sym typeface="Century Gothic"/>
            </a:endParaRPr>
          </a:p>
        </p:txBody>
      </p:sp>
      <p:sp>
        <p:nvSpPr>
          <p:cNvPr id="190" name="Google Shape;190;p34"/>
          <p:cNvSpPr/>
          <p:nvPr/>
        </p:nvSpPr>
        <p:spPr>
          <a:xfrm>
            <a:off x="200650" y="2375600"/>
            <a:ext cx="8857500" cy="2032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Your Translation contains 2 errors:</a:t>
            </a:r>
            <a:endParaRPr sz="16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Error type 1: </a:t>
            </a:r>
            <a:r>
              <a:rPr lang="en" sz="1600">
                <a:solidFill>
                  <a:schemeClr val="dk1"/>
                </a:solidFill>
                <a:latin typeface="Century Gothic"/>
                <a:ea typeface="Century Gothic"/>
                <a:cs typeface="Century Gothic"/>
                <a:sym typeface="Century Gothic"/>
              </a:rPr>
              <a:t>Incorrect translation is missing content from the correct translation</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Major/minor: </a:t>
            </a:r>
            <a:r>
              <a:rPr lang="en" sz="1600">
                <a:solidFill>
                  <a:schemeClr val="dk1"/>
                </a:solidFill>
                <a:latin typeface="Century Gothic"/>
                <a:ea typeface="Century Gothic"/>
                <a:cs typeface="Century Gothic"/>
                <a:sym typeface="Century Gothic"/>
              </a:rPr>
              <a:t>Major</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Error location 1:</a:t>
            </a:r>
            <a:r>
              <a:rPr lang="en" sz="1600">
                <a:solidFill>
                  <a:schemeClr val="dk1"/>
                </a:solidFill>
                <a:latin typeface="Century Gothic"/>
                <a:ea typeface="Century Gothic"/>
                <a:cs typeface="Century Gothic"/>
                <a:sym typeface="Century Gothic"/>
              </a:rPr>
              <a:t> "mit Mehrfachbetrieb" is missing in the incorrect translation</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a:solidFill>
                  <a:schemeClr val="dk1"/>
                </a:solidFill>
                <a:latin typeface="Century Gothic"/>
                <a:ea typeface="Century Gothic"/>
                <a:cs typeface="Century Gothic"/>
                <a:sym typeface="Century Gothic"/>
              </a:rPr>
              <a:t>Explanation for error 1: The incorrect translation omits the important information that the vacuum pump is multifunctional, which changes the meaning of the sentence.</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b="1">
                <a:solidFill>
                  <a:schemeClr val="dk1"/>
                </a:solidFill>
                <a:latin typeface="Century Gothic"/>
                <a:ea typeface="Century Gothic"/>
                <a:cs typeface="Century Gothic"/>
                <a:sym typeface="Century Gothic"/>
              </a:rPr>
              <a:t>……</a:t>
            </a:r>
            <a:endParaRPr sz="1600" b="1" i="1">
              <a:solidFill>
                <a:schemeClr val="dk1"/>
              </a:solidFill>
              <a:latin typeface="Century Gothic"/>
              <a:ea typeface="Century Gothic"/>
              <a:cs typeface="Century Gothic"/>
              <a:sym typeface="Century Gothic"/>
            </a:endParaRPr>
          </a:p>
        </p:txBody>
      </p:sp>
      <p:pic>
        <p:nvPicPr>
          <p:cNvPr id="191" name="Google Shape;191;p34"/>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192" name="Google Shape;192;p3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67650-B77F-C2CE-F0D4-EB348CB6597E}"/>
              </a:ext>
            </a:extLst>
          </p:cNvPr>
          <p:cNvSpPr>
            <a:spLocks noGrp="1"/>
          </p:cNvSpPr>
          <p:nvPr>
            <p:ph type="title"/>
          </p:nvPr>
        </p:nvSpPr>
        <p:spPr>
          <a:xfrm>
            <a:off x="184888" y="251390"/>
            <a:ext cx="8923695" cy="445770"/>
          </a:xfrm>
        </p:spPr>
        <p:txBody>
          <a:bodyPr/>
          <a:lstStyle/>
          <a:p>
            <a:r>
              <a:rPr lang="en-US" sz="3000" dirty="0"/>
              <a:t>Can existing metrics correlate with experts?</a:t>
            </a:r>
          </a:p>
        </p:txBody>
      </p:sp>
      <p:sp>
        <p:nvSpPr>
          <p:cNvPr id="3" name="Content Placeholder 2">
            <a:extLst>
              <a:ext uri="{FF2B5EF4-FFF2-40B4-BE49-F238E27FC236}">
                <a16:creationId xmlns:a16="http://schemas.microsoft.com/office/drawing/2014/main" id="{B59684E9-1390-E0C1-D09C-11D290A58CDE}"/>
              </a:ext>
            </a:extLst>
          </p:cNvPr>
          <p:cNvSpPr>
            <a:spLocks noGrp="1"/>
          </p:cNvSpPr>
          <p:nvPr>
            <p:ph idx="1"/>
          </p:nvPr>
        </p:nvSpPr>
        <p:spPr>
          <a:xfrm>
            <a:off x="184888" y="855383"/>
            <a:ext cx="8998079" cy="3813843"/>
          </a:xfrm>
        </p:spPr>
        <p:txBody>
          <a:bodyPr>
            <a:normAutofit/>
          </a:bodyPr>
          <a:lstStyle/>
          <a:p>
            <a:pPr marL="0" indent="0">
              <a:buNone/>
            </a:pPr>
            <a:r>
              <a:rPr lang="en-US" b="1" dirty="0"/>
              <a:t>Reference: </a:t>
            </a:r>
            <a:r>
              <a:rPr lang="en-US" dirty="0"/>
              <a:t>However, Boston Dynamics pointed out that Spot has now entered mass production, and most of its subscribers were construction and energy companies.</a:t>
            </a:r>
          </a:p>
          <a:p>
            <a:pPr marL="0" indent="0">
              <a:buNone/>
            </a:pPr>
            <a:endParaRPr lang="en-US" b="1" dirty="0"/>
          </a:p>
          <a:p>
            <a:pPr marL="0" indent="0">
              <a:buNone/>
            </a:pPr>
            <a:r>
              <a:rPr lang="en-US" b="1" dirty="0" err="1"/>
              <a:t>Ouput</a:t>
            </a:r>
            <a:r>
              <a:rPr lang="en-US" b="1" dirty="0"/>
              <a:t> 1: </a:t>
            </a:r>
            <a:r>
              <a:rPr lang="en-US" dirty="0"/>
              <a:t>However, </a:t>
            </a:r>
            <a:r>
              <a:rPr lang="en-US" u="sng" dirty="0">
                <a:solidFill>
                  <a:srgbClr val="FF0000"/>
                </a:solidFill>
              </a:rPr>
              <a:t>Boston Dynamics Technology</a:t>
            </a:r>
            <a:r>
              <a:rPr lang="en-US" u="sng" dirty="0"/>
              <a:t> </a:t>
            </a:r>
            <a:r>
              <a:rPr lang="en-US" dirty="0"/>
              <a:t>pointed out that Spot has entered the stage of mass production, and most of the buyers </a:t>
            </a:r>
            <a:r>
              <a:rPr lang="en-US" u="sng" dirty="0">
                <a:solidFill>
                  <a:srgbClr val="FF0000"/>
                </a:solidFill>
              </a:rPr>
              <a:t>are</a:t>
            </a:r>
            <a:r>
              <a:rPr lang="en-US" dirty="0"/>
              <a:t> construction and energy </a:t>
            </a:r>
            <a:r>
              <a:rPr lang="en-US" u="sng" dirty="0">
                <a:solidFill>
                  <a:srgbClr val="FF0000"/>
                </a:solidFill>
              </a:rPr>
              <a:t>operators</a:t>
            </a:r>
            <a:r>
              <a:rPr lang="en-US" dirty="0"/>
              <a:t>. (MQM: -3)</a:t>
            </a:r>
            <a:endParaRPr lang="en-US" b="1" dirty="0"/>
          </a:p>
          <a:p>
            <a:pPr marL="0" indent="0">
              <a:buNone/>
            </a:pPr>
            <a:r>
              <a:rPr lang="en-US" b="1" dirty="0"/>
              <a:t>Output 2: </a:t>
            </a:r>
            <a:r>
              <a:rPr lang="en-US" dirty="0"/>
              <a:t>However, </a:t>
            </a:r>
            <a:r>
              <a:rPr lang="en-US" b="1" u="sng" dirty="0">
                <a:solidFill>
                  <a:srgbClr val="FF0000"/>
                </a:solidFill>
              </a:rPr>
              <a:t>Boston Power Technology </a:t>
            </a:r>
            <a:r>
              <a:rPr lang="en-US" dirty="0"/>
              <a:t>pointed out that Spot has now entered the stage of mass production, and most of the subscribers </a:t>
            </a:r>
            <a:r>
              <a:rPr lang="en-US" u="sng" dirty="0">
                <a:solidFill>
                  <a:srgbClr val="FF0000"/>
                </a:solidFill>
              </a:rPr>
              <a:t>are</a:t>
            </a:r>
            <a:r>
              <a:rPr lang="en-US" dirty="0">
                <a:solidFill>
                  <a:srgbClr val="FF0000"/>
                </a:solidFill>
              </a:rPr>
              <a:t> </a:t>
            </a:r>
            <a:r>
              <a:rPr lang="en-US" dirty="0"/>
              <a:t>construction and energy companies. (MQM: -6)</a:t>
            </a:r>
          </a:p>
          <a:p>
            <a:pPr marL="0" indent="0">
              <a:buNone/>
            </a:pPr>
            <a:endParaRPr lang="en-US" dirty="0">
              <a:solidFill>
                <a:schemeClr val="lt1"/>
              </a:solidFill>
              <a:latin typeface="+mn-lt"/>
            </a:endParaRPr>
          </a:p>
        </p:txBody>
      </p:sp>
      <p:sp>
        <p:nvSpPr>
          <p:cNvPr id="7" name="TextBox 6">
            <a:extLst>
              <a:ext uri="{FF2B5EF4-FFF2-40B4-BE49-F238E27FC236}">
                <a16:creationId xmlns:a16="http://schemas.microsoft.com/office/drawing/2014/main" id="{6B5B0326-EF76-D7F3-4ABD-4F95D828ADBB}"/>
              </a:ext>
            </a:extLst>
          </p:cNvPr>
          <p:cNvSpPr txBox="1"/>
          <p:nvPr/>
        </p:nvSpPr>
        <p:spPr>
          <a:xfrm>
            <a:off x="1139781" y="4248392"/>
            <a:ext cx="6664817" cy="830997"/>
          </a:xfrm>
          <a:prstGeom prst="rect">
            <a:avLst/>
          </a:prstGeom>
          <a:noFill/>
        </p:spPr>
        <p:txBody>
          <a:bodyPr wrap="square" rtlCol="0">
            <a:spAutoFit/>
          </a:bodyPr>
          <a:lstStyle/>
          <a:p>
            <a:r>
              <a:rPr lang="en-US" sz="2400" dirty="0"/>
              <a:t>BLEU	 </a:t>
            </a:r>
            <a:r>
              <a:rPr lang="en-US" sz="2400" dirty="0" err="1"/>
              <a:t>BERTScore</a:t>
            </a:r>
            <a:r>
              <a:rPr lang="en-US" sz="2400" dirty="0"/>
              <a:t>  PRISM  COMET  BLEURT   </a:t>
            </a:r>
            <a:r>
              <a:rPr lang="en-US" sz="2400" dirty="0" err="1"/>
              <a:t>SEScore</a:t>
            </a:r>
            <a:endParaRPr lang="en-US" sz="2400" dirty="0"/>
          </a:p>
        </p:txBody>
      </p:sp>
      <p:sp>
        <p:nvSpPr>
          <p:cNvPr id="9" name="Multiplication Sign 8">
            <a:extLst>
              <a:ext uri="{FF2B5EF4-FFF2-40B4-BE49-F238E27FC236}">
                <a16:creationId xmlns:a16="http://schemas.microsoft.com/office/drawing/2014/main" id="{158C9B49-0048-A9EB-4221-0874E394592A}"/>
              </a:ext>
            </a:extLst>
          </p:cNvPr>
          <p:cNvSpPr/>
          <p:nvPr/>
        </p:nvSpPr>
        <p:spPr>
          <a:xfrm>
            <a:off x="1255690" y="4230645"/>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0" name="Multiplication Sign 9">
            <a:extLst>
              <a:ext uri="{FF2B5EF4-FFF2-40B4-BE49-F238E27FC236}">
                <a16:creationId xmlns:a16="http://schemas.microsoft.com/office/drawing/2014/main" id="{59EF63D7-3897-86EF-1337-C0A43EFE9567}"/>
              </a:ext>
            </a:extLst>
          </p:cNvPr>
          <p:cNvSpPr/>
          <p:nvPr/>
        </p:nvSpPr>
        <p:spPr>
          <a:xfrm>
            <a:off x="2326246" y="4230645"/>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1" name="Multiplication Sign 10">
            <a:extLst>
              <a:ext uri="{FF2B5EF4-FFF2-40B4-BE49-F238E27FC236}">
                <a16:creationId xmlns:a16="http://schemas.microsoft.com/office/drawing/2014/main" id="{36389014-C12A-BFC1-2E7C-C2F61663FE1E}"/>
              </a:ext>
            </a:extLst>
          </p:cNvPr>
          <p:cNvSpPr/>
          <p:nvPr/>
        </p:nvSpPr>
        <p:spPr>
          <a:xfrm>
            <a:off x="3477138" y="4248392"/>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2" name="Multiplication Sign 11">
            <a:extLst>
              <a:ext uri="{FF2B5EF4-FFF2-40B4-BE49-F238E27FC236}">
                <a16:creationId xmlns:a16="http://schemas.microsoft.com/office/drawing/2014/main" id="{0B83089C-AF22-FDB6-6B85-B6AD671DF93E}"/>
              </a:ext>
            </a:extLst>
          </p:cNvPr>
          <p:cNvSpPr/>
          <p:nvPr/>
        </p:nvSpPr>
        <p:spPr>
          <a:xfrm>
            <a:off x="4547694" y="4248392"/>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sp>
        <p:nvSpPr>
          <p:cNvPr id="13" name="Multiplication Sign 12">
            <a:extLst>
              <a:ext uri="{FF2B5EF4-FFF2-40B4-BE49-F238E27FC236}">
                <a16:creationId xmlns:a16="http://schemas.microsoft.com/office/drawing/2014/main" id="{00651253-F60C-B544-540F-CC3A9B92CA5E}"/>
              </a:ext>
            </a:extLst>
          </p:cNvPr>
          <p:cNvSpPr/>
          <p:nvPr/>
        </p:nvSpPr>
        <p:spPr>
          <a:xfrm>
            <a:off x="5618250" y="4230645"/>
            <a:ext cx="480055" cy="474073"/>
          </a:xfrm>
          <a:prstGeom prst="mathMultiply">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50"/>
          </a:p>
        </p:txBody>
      </p:sp>
      <p:pic>
        <p:nvPicPr>
          <p:cNvPr id="4098" name="Picture 2" descr="download smiling face with tightly closed eyes icon - smiling emoji PNG  image with transparent background | TOPpng">
            <a:extLst>
              <a:ext uri="{FF2B5EF4-FFF2-40B4-BE49-F238E27FC236}">
                <a16:creationId xmlns:a16="http://schemas.microsoft.com/office/drawing/2014/main" id="{04A2C782-8F59-9183-5F47-9FCBECEE948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6861124" y="4221914"/>
            <a:ext cx="463735" cy="4742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0814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0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animBg="1"/>
      <p:bldP spid="10" grpId="0" animBg="1"/>
      <p:bldP spid="11" grpId="0" animBg="1"/>
      <p:bldP spid="12" grpId="0" animBg="1"/>
      <p:bldP spid="13"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6F6CA-88C8-4407-A5B0-C65D80C226AE}"/>
              </a:ext>
            </a:extLst>
          </p:cNvPr>
          <p:cNvSpPr>
            <a:spLocks noGrp="1"/>
          </p:cNvSpPr>
          <p:nvPr>
            <p:ph type="title"/>
          </p:nvPr>
        </p:nvSpPr>
        <p:spPr>
          <a:xfrm>
            <a:off x="262368" y="290576"/>
            <a:ext cx="8354295" cy="445770"/>
          </a:xfrm>
        </p:spPr>
        <p:txBody>
          <a:bodyPr/>
          <a:lstStyle/>
          <a:p>
            <a:r>
              <a:rPr lang="en-US" sz="3600" dirty="0"/>
              <a:t>Why does SEScore1&amp;2 work?</a:t>
            </a:r>
          </a:p>
        </p:txBody>
      </p:sp>
      <p:sp>
        <p:nvSpPr>
          <p:cNvPr id="3" name="Content Placeholder 2">
            <a:extLst>
              <a:ext uri="{FF2B5EF4-FFF2-40B4-BE49-F238E27FC236}">
                <a16:creationId xmlns:a16="http://schemas.microsoft.com/office/drawing/2014/main" id="{B375ABEB-4537-ABCD-F2B2-9E3878204F0E}"/>
              </a:ext>
            </a:extLst>
          </p:cNvPr>
          <p:cNvSpPr>
            <a:spLocks noGrp="1"/>
          </p:cNvSpPr>
          <p:nvPr>
            <p:ph idx="1"/>
          </p:nvPr>
        </p:nvSpPr>
        <p:spPr>
          <a:xfrm>
            <a:off x="209775" y="1076028"/>
            <a:ext cx="8846820" cy="3263504"/>
          </a:xfrm>
        </p:spPr>
        <p:txBody>
          <a:bodyPr>
            <a:noAutofit/>
          </a:bodyPr>
          <a:lstStyle/>
          <a:p>
            <a:pPr marL="0" indent="0">
              <a:buNone/>
            </a:pPr>
            <a:r>
              <a:rPr lang="en-US" sz="2700" dirty="0"/>
              <a:t>1. Is fine-tuning dangerous for learned metrics? </a:t>
            </a:r>
          </a:p>
          <a:p>
            <a:pPr marL="0" indent="0">
              <a:buNone/>
            </a:pPr>
            <a:endParaRPr lang="en-US" sz="2700" dirty="0"/>
          </a:p>
          <a:p>
            <a:pPr marL="0" indent="0">
              <a:buNone/>
            </a:pPr>
            <a:r>
              <a:rPr lang="en-US" sz="2700" dirty="0"/>
              <a:t>2. Is retrieval augmented synthesis better than random token perturbations?</a:t>
            </a:r>
          </a:p>
          <a:p>
            <a:pPr marL="0" indent="0">
              <a:buNone/>
            </a:pPr>
            <a:endParaRPr lang="en-US" sz="2700" dirty="0"/>
          </a:p>
          <a:p>
            <a:pPr marL="0" indent="0">
              <a:buNone/>
            </a:pPr>
            <a:r>
              <a:rPr lang="en-US" sz="2700" dirty="0"/>
              <a:t>3. Is severity measure important?</a:t>
            </a:r>
          </a:p>
          <a:p>
            <a:pPr marL="0" indent="0">
              <a:buNone/>
            </a:pPr>
            <a:endParaRPr lang="en-US" sz="2700" dirty="0"/>
          </a:p>
          <a:p>
            <a:pPr marL="0" indent="0">
              <a:buNone/>
            </a:pPr>
            <a:r>
              <a:rPr lang="en-US" sz="2700" dirty="0"/>
              <a:t>4. How to interpret SEScore1&amp;2?</a:t>
            </a:r>
          </a:p>
        </p:txBody>
      </p:sp>
    </p:spTree>
    <p:extLst>
      <p:ext uri="{BB962C8B-B14F-4D97-AF65-F5344CB8AC3E}">
        <p14:creationId xmlns:p14="http://schemas.microsoft.com/office/powerpoint/2010/main" val="13491283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79FBBD-64DA-B901-22EE-F659572637DA}"/>
              </a:ext>
            </a:extLst>
          </p:cNvPr>
          <p:cNvSpPr>
            <a:spLocks noGrp="1"/>
          </p:cNvSpPr>
          <p:nvPr>
            <p:ph type="title"/>
          </p:nvPr>
        </p:nvSpPr>
        <p:spPr>
          <a:xfrm>
            <a:off x="233488" y="560267"/>
            <a:ext cx="8354295" cy="445770"/>
          </a:xfrm>
        </p:spPr>
        <p:txBody>
          <a:bodyPr/>
          <a:lstStyle/>
          <a:p>
            <a:r>
              <a:rPr lang="en-US" sz="3600" dirty="0"/>
              <a:t>Is fine-tuning dangerous for metrics?</a:t>
            </a:r>
          </a:p>
        </p:txBody>
      </p:sp>
      <p:graphicFrame>
        <p:nvGraphicFramePr>
          <p:cNvPr id="4" name="Table 4">
            <a:extLst>
              <a:ext uri="{FF2B5EF4-FFF2-40B4-BE49-F238E27FC236}">
                <a16:creationId xmlns:a16="http://schemas.microsoft.com/office/drawing/2014/main" id="{99B7C08C-E679-38BC-342A-9B873F891962}"/>
              </a:ext>
            </a:extLst>
          </p:cNvPr>
          <p:cNvGraphicFramePr>
            <a:graphicFrameLocks noGrp="1"/>
          </p:cNvGraphicFramePr>
          <p:nvPr/>
        </p:nvGraphicFramePr>
        <p:xfrm>
          <a:off x="338621" y="1524896"/>
          <a:ext cx="8579715" cy="3223260"/>
        </p:xfrm>
        <a:graphic>
          <a:graphicData uri="http://schemas.openxmlformats.org/drawingml/2006/table">
            <a:tbl>
              <a:tblPr firstRow="1" bandRow="1">
                <a:tableStyleId>{5C22544A-7EE6-4342-B048-85BDC9FD1C3A}</a:tableStyleId>
              </a:tblPr>
              <a:tblGrid>
                <a:gridCol w="2176275">
                  <a:extLst>
                    <a:ext uri="{9D8B030D-6E8A-4147-A177-3AD203B41FA5}">
                      <a16:colId xmlns:a16="http://schemas.microsoft.com/office/drawing/2014/main" val="3215656902"/>
                    </a:ext>
                  </a:extLst>
                </a:gridCol>
                <a:gridCol w="1486773">
                  <a:extLst>
                    <a:ext uri="{9D8B030D-6E8A-4147-A177-3AD203B41FA5}">
                      <a16:colId xmlns:a16="http://schemas.microsoft.com/office/drawing/2014/main" val="2303907535"/>
                    </a:ext>
                  </a:extLst>
                </a:gridCol>
                <a:gridCol w="1638889">
                  <a:extLst>
                    <a:ext uri="{9D8B030D-6E8A-4147-A177-3AD203B41FA5}">
                      <a16:colId xmlns:a16="http://schemas.microsoft.com/office/drawing/2014/main" val="2187994095"/>
                    </a:ext>
                  </a:extLst>
                </a:gridCol>
                <a:gridCol w="1638889">
                  <a:extLst>
                    <a:ext uri="{9D8B030D-6E8A-4147-A177-3AD203B41FA5}">
                      <a16:colId xmlns:a16="http://schemas.microsoft.com/office/drawing/2014/main" val="2075827743"/>
                    </a:ext>
                  </a:extLst>
                </a:gridCol>
                <a:gridCol w="1638889">
                  <a:extLst>
                    <a:ext uri="{9D8B030D-6E8A-4147-A177-3AD203B41FA5}">
                      <a16:colId xmlns:a16="http://schemas.microsoft.com/office/drawing/2014/main" val="2384184809"/>
                    </a:ext>
                  </a:extLst>
                </a:gridCol>
              </a:tblGrid>
              <a:tr h="891540">
                <a:tc>
                  <a:txBody>
                    <a:bodyPr/>
                    <a:lstStyle/>
                    <a:p>
                      <a:r>
                        <a:rPr lang="en-US" sz="2700" dirty="0"/>
                        <a:t>Benchmark</a:t>
                      </a:r>
                    </a:p>
                  </a:txBody>
                  <a:tcPr marL="68580" marR="68580" marT="34290" marB="34290"/>
                </a:tc>
                <a:tc>
                  <a:txBody>
                    <a:bodyPr/>
                    <a:lstStyle/>
                    <a:p>
                      <a:r>
                        <a:rPr lang="en-US" sz="2700" dirty="0"/>
                        <a:t>News</a:t>
                      </a:r>
                    </a:p>
                  </a:txBody>
                  <a:tcPr marL="68580" marR="68580" marT="34290" marB="34290"/>
                </a:tc>
                <a:tc>
                  <a:txBody>
                    <a:bodyPr/>
                    <a:lstStyle/>
                    <a:p>
                      <a:r>
                        <a:rPr lang="en-US" sz="2700" dirty="0"/>
                        <a:t>TED</a:t>
                      </a:r>
                    </a:p>
                  </a:txBody>
                  <a:tcPr marL="68580" marR="68580" marT="34290" marB="34290"/>
                </a:tc>
                <a:tc>
                  <a:txBody>
                    <a:bodyPr/>
                    <a:lstStyle/>
                    <a:p>
                      <a:r>
                        <a:rPr lang="en-US" sz="2700" dirty="0"/>
                        <a:t>Overall</a:t>
                      </a:r>
                    </a:p>
                  </a:txBody>
                  <a:tcPr marL="68580" marR="68580" marT="34290" marB="34290"/>
                </a:tc>
                <a:tc>
                  <a:txBody>
                    <a:bodyPr/>
                    <a:lstStyle/>
                    <a:p>
                      <a:r>
                        <a:rPr lang="en-US" sz="2700" dirty="0"/>
                        <a:t>Difference</a:t>
                      </a:r>
                    </a:p>
                  </a:txBody>
                  <a:tcPr marL="68580" marR="68580" marT="34290" marB="34290"/>
                </a:tc>
                <a:extLst>
                  <a:ext uri="{0D108BD9-81ED-4DB2-BD59-A6C34878D82A}">
                    <a16:rowId xmlns:a16="http://schemas.microsoft.com/office/drawing/2014/main" val="2287714742"/>
                  </a:ext>
                </a:extLst>
              </a:tr>
              <a:tr h="480060">
                <a:tc>
                  <a:txBody>
                    <a:bodyPr/>
                    <a:lstStyle/>
                    <a:p>
                      <a:r>
                        <a:rPr lang="en-US" sz="2700" dirty="0"/>
                        <a:t>COMET</a:t>
                      </a:r>
                    </a:p>
                  </a:txBody>
                  <a:tcPr marL="68580" marR="68580" marT="34290" marB="34290"/>
                </a:tc>
                <a:tc>
                  <a:txBody>
                    <a:bodyPr/>
                    <a:lstStyle/>
                    <a:p>
                      <a:r>
                        <a:rPr lang="en-US" sz="2700" b="0" i="0" kern="1200" dirty="0">
                          <a:solidFill>
                            <a:schemeClr val="dk1"/>
                          </a:solidFill>
                          <a:effectLst/>
                          <a:latin typeface="+mn-lt"/>
                          <a:ea typeface="+mn-ea"/>
                          <a:cs typeface="+mn-cs"/>
                        </a:rPr>
                        <a:t>0.300</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0.240</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0.270</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0.060</a:t>
                      </a:r>
                      <a:endParaRPr lang="en-US" sz="2700" dirty="0"/>
                    </a:p>
                  </a:txBody>
                  <a:tcPr marL="68580" marR="68580" marT="34290" marB="34290"/>
                </a:tc>
                <a:extLst>
                  <a:ext uri="{0D108BD9-81ED-4DB2-BD59-A6C34878D82A}">
                    <a16:rowId xmlns:a16="http://schemas.microsoft.com/office/drawing/2014/main" val="2700208879"/>
                  </a:ext>
                </a:extLst>
              </a:tr>
              <a:tr h="480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dirty="0"/>
                        <a:t>BLEURT</a:t>
                      </a:r>
                    </a:p>
                  </a:txBody>
                  <a:tcPr marL="68580" marR="68580" marT="34290" marB="34290"/>
                </a:tc>
                <a:tc>
                  <a:txBody>
                    <a:bodyPr/>
                    <a:lstStyle/>
                    <a:p>
                      <a:r>
                        <a:rPr lang="en-US" sz="2700" b="0" i="0" kern="1200" dirty="0">
                          <a:solidFill>
                            <a:schemeClr val="dk1"/>
                          </a:solidFill>
                          <a:effectLst/>
                          <a:latin typeface="+mn-lt"/>
                          <a:ea typeface="+mn-ea"/>
                          <a:cs typeface="+mn-cs"/>
                        </a:rPr>
                        <a:t>0.305</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0.243</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0.274</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0.062</a:t>
                      </a:r>
                      <a:endParaRPr lang="en-US" sz="2700" dirty="0"/>
                    </a:p>
                  </a:txBody>
                  <a:tcPr marL="68580" marR="68580" marT="34290" marB="34290"/>
                </a:tc>
                <a:extLst>
                  <a:ext uri="{0D108BD9-81ED-4DB2-BD59-A6C34878D82A}">
                    <a16:rowId xmlns:a16="http://schemas.microsoft.com/office/drawing/2014/main" val="2388533310"/>
                  </a:ext>
                </a:extLst>
              </a:tr>
              <a:tr h="8915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dirty="0"/>
                        <a:t>SEScore2+FT</a:t>
                      </a:r>
                    </a:p>
                  </a:txBody>
                  <a:tcPr marL="68580" marR="68580" marT="34290" marB="34290"/>
                </a:tc>
                <a:tc>
                  <a:txBody>
                    <a:bodyPr/>
                    <a:lstStyle/>
                    <a:p>
                      <a:r>
                        <a:rPr lang="en-US" sz="2700" b="1" i="0" kern="1200" dirty="0">
                          <a:solidFill>
                            <a:schemeClr val="dk1"/>
                          </a:solidFill>
                          <a:effectLst/>
                          <a:latin typeface="+mn-lt"/>
                          <a:ea typeface="+mn-ea"/>
                          <a:cs typeface="+mn-cs"/>
                        </a:rPr>
                        <a:t>0.312</a:t>
                      </a:r>
                      <a:endParaRPr lang="en-US" sz="2700" b="1" dirty="0"/>
                    </a:p>
                  </a:txBody>
                  <a:tcPr marL="68580" marR="68580" marT="34290" marB="34290"/>
                </a:tc>
                <a:tc>
                  <a:txBody>
                    <a:bodyPr/>
                    <a:lstStyle/>
                    <a:p>
                      <a:r>
                        <a:rPr lang="en-US" sz="2700" b="0" i="0" kern="1200" dirty="0">
                          <a:solidFill>
                            <a:schemeClr val="dk1"/>
                          </a:solidFill>
                          <a:effectLst/>
                          <a:latin typeface="+mn-lt"/>
                          <a:ea typeface="+mn-ea"/>
                          <a:cs typeface="+mn-cs"/>
                        </a:rPr>
                        <a:t>0.229</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0.271</a:t>
                      </a:r>
                      <a:endParaRPr lang="en-US" sz="2700" dirty="0"/>
                    </a:p>
                  </a:txBody>
                  <a:tcPr marL="68580" marR="68580" marT="34290" marB="34290"/>
                </a:tc>
                <a:tc>
                  <a:txBody>
                    <a:bodyPr/>
                    <a:lstStyle/>
                    <a:p>
                      <a:r>
                        <a:rPr lang="en-US" sz="2700" b="0" i="0" kern="1200" dirty="0">
                          <a:solidFill>
                            <a:schemeClr val="dk1"/>
                          </a:solidFill>
                          <a:effectLst/>
                          <a:latin typeface="+mn-lt"/>
                          <a:ea typeface="+mn-ea"/>
                          <a:cs typeface="+mn-cs"/>
                        </a:rPr>
                        <a:t>0.083</a:t>
                      </a:r>
                      <a:endParaRPr lang="en-US" sz="2700" dirty="0"/>
                    </a:p>
                  </a:txBody>
                  <a:tcPr marL="68580" marR="68580" marT="34290" marB="34290"/>
                </a:tc>
                <a:extLst>
                  <a:ext uri="{0D108BD9-81ED-4DB2-BD59-A6C34878D82A}">
                    <a16:rowId xmlns:a16="http://schemas.microsoft.com/office/drawing/2014/main" val="3315261187"/>
                  </a:ext>
                </a:extLst>
              </a:tr>
              <a:tr h="48006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700" dirty="0"/>
                        <a:t>SEScore2</a:t>
                      </a:r>
                    </a:p>
                  </a:txBody>
                  <a:tcPr marL="68580" marR="68580" marT="34290" marB="34290"/>
                </a:tc>
                <a:tc>
                  <a:txBody>
                    <a:bodyPr/>
                    <a:lstStyle/>
                    <a:p>
                      <a:r>
                        <a:rPr lang="en-US" sz="2700" b="0" i="0" kern="1200" dirty="0">
                          <a:solidFill>
                            <a:schemeClr val="dk1"/>
                          </a:solidFill>
                          <a:effectLst/>
                          <a:latin typeface="+mn-lt"/>
                          <a:ea typeface="+mn-ea"/>
                          <a:cs typeface="+mn-cs"/>
                        </a:rPr>
                        <a:t>0.287</a:t>
                      </a:r>
                      <a:endParaRPr lang="en-US" sz="2700" dirty="0"/>
                    </a:p>
                  </a:txBody>
                  <a:tcPr marL="68580" marR="68580" marT="34290" marB="34290"/>
                </a:tc>
                <a:tc>
                  <a:txBody>
                    <a:bodyPr/>
                    <a:lstStyle/>
                    <a:p>
                      <a:r>
                        <a:rPr lang="en-US" sz="2700" b="1" i="0" kern="1200" dirty="0">
                          <a:solidFill>
                            <a:schemeClr val="dk1"/>
                          </a:solidFill>
                          <a:effectLst/>
                          <a:latin typeface="+mn-lt"/>
                          <a:ea typeface="+mn-ea"/>
                          <a:cs typeface="+mn-cs"/>
                        </a:rPr>
                        <a:t>0.265</a:t>
                      </a:r>
                      <a:endParaRPr lang="en-US" sz="2700" b="1" dirty="0"/>
                    </a:p>
                  </a:txBody>
                  <a:tcPr marL="68580" marR="68580" marT="34290" marB="34290"/>
                </a:tc>
                <a:tc>
                  <a:txBody>
                    <a:bodyPr/>
                    <a:lstStyle/>
                    <a:p>
                      <a:r>
                        <a:rPr lang="en-US" sz="2700" b="1" i="0" kern="1200" dirty="0">
                          <a:solidFill>
                            <a:schemeClr val="dk1"/>
                          </a:solidFill>
                          <a:effectLst/>
                          <a:latin typeface="+mn-lt"/>
                          <a:ea typeface="+mn-ea"/>
                          <a:cs typeface="+mn-cs"/>
                        </a:rPr>
                        <a:t>0.276</a:t>
                      </a:r>
                      <a:endParaRPr lang="en-US" sz="2700" b="1" dirty="0"/>
                    </a:p>
                  </a:txBody>
                  <a:tcPr marL="68580" marR="68580" marT="34290" marB="34290"/>
                </a:tc>
                <a:tc>
                  <a:txBody>
                    <a:bodyPr/>
                    <a:lstStyle/>
                    <a:p>
                      <a:r>
                        <a:rPr lang="en-US" sz="2700" b="0" i="0" kern="1200" dirty="0">
                          <a:solidFill>
                            <a:schemeClr val="dk1"/>
                          </a:solidFill>
                          <a:effectLst/>
                          <a:latin typeface="+mn-lt"/>
                          <a:ea typeface="+mn-ea"/>
                          <a:cs typeface="+mn-cs"/>
                        </a:rPr>
                        <a:t>0.022</a:t>
                      </a:r>
                      <a:endParaRPr lang="en-US" sz="2700" dirty="0"/>
                    </a:p>
                  </a:txBody>
                  <a:tcPr marL="68580" marR="68580" marT="34290" marB="34290"/>
                </a:tc>
                <a:extLst>
                  <a:ext uri="{0D108BD9-81ED-4DB2-BD59-A6C34878D82A}">
                    <a16:rowId xmlns:a16="http://schemas.microsoft.com/office/drawing/2014/main" val="2835938108"/>
                  </a:ext>
                </a:extLst>
              </a:tr>
            </a:tbl>
          </a:graphicData>
        </a:graphic>
      </p:graphicFrame>
    </p:spTree>
    <p:extLst>
      <p:ext uri="{BB962C8B-B14F-4D97-AF65-F5344CB8AC3E}">
        <p14:creationId xmlns:p14="http://schemas.microsoft.com/office/powerpoint/2010/main" val="2259362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54165-B7F2-7C86-1D77-B639F79021B0}"/>
              </a:ext>
            </a:extLst>
          </p:cNvPr>
          <p:cNvSpPr>
            <a:spLocks noGrp="1"/>
          </p:cNvSpPr>
          <p:nvPr>
            <p:ph type="title"/>
          </p:nvPr>
        </p:nvSpPr>
        <p:spPr/>
        <p:txBody>
          <a:bodyPr/>
          <a:lstStyle/>
          <a:p>
            <a:r>
              <a:rPr lang="en-US" dirty="0"/>
              <a:t>Is retrieval augmented synthesis better than random token perturbations?</a:t>
            </a:r>
          </a:p>
        </p:txBody>
      </p:sp>
      <p:pic>
        <p:nvPicPr>
          <p:cNvPr id="4" name="Picture 3">
            <a:extLst>
              <a:ext uri="{FF2B5EF4-FFF2-40B4-BE49-F238E27FC236}">
                <a16:creationId xmlns:a16="http://schemas.microsoft.com/office/drawing/2014/main" id="{50859EEF-82AD-FFE7-96AD-509B387757E1}"/>
              </a:ext>
            </a:extLst>
          </p:cNvPr>
          <p:cNvPicPr>
            <a:picLocks noChangeAspect="1"/>
          </p:cNvPicPr>
          <p:nvPr/>
        </p:nvPicPr>
        <p:blipFill>
          <a:blip r:embed="rId2"/>
          <a:stretch>
            <a:fillRect/>
          </a:stretch>
        </p:blipFill>
        <p:spPr>
          <a:xfrm>
            <a:off x="516125" y="1329771"/>
            <a:ext cx="4353055" cy="3179797"/>
          </a:xfrm>
          <a:prstGeom prst="rect">
            <a:avLst/>
          </a:prstGeom>
        </p:spPr>
      </p:pic>
    </p:spTree>
    <p:extLst>
      <p:ext uri="{BB962C8B-B14F-4D97-AF65-F5344CB8AC3E}">
        <p14:creationId xmlns:p14="http://schemas.microsoft.com/office/powerpoint/2010/main" val="18363401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5729B7-E82A-BD4D-9DD5-3D446E784EB6}"/>
              </a:ext>
            </a:extLst>
          </p:cNvPr>
          <p:cNvSpPr>
            <a:spLocks noGrp="1"/>
          </p:cNvSpPr>
          <p:nvPr>
            <p:ph type="title"/>
          </p:nvPr>
        </p:nvSpPr>
        <p:spPr>
          <a:xfrm>
            <a:off x="306101" y="374222"/>
            <a:ext cx="8710151" cy="445770"/>
          </a:xfrm>
        </p:spPr>
        <p:txBody>
          <a:bodyPr/>
          <a:lstStyle/>
          <a:p>
            <a:r>
              <a:rPr lang="en-US" dirty="0"/>
              <a:t>Is severity measure important to the data synthesis?</a:t>
            </a:r>
            <a:br>
              <a:rPr lang="en-US" dirty="0"/>
            </a:br>
            <a:endParaRPr lang="en-US" dirty="0"/>
          </a:p>
        </p:txBody>
      </p:sp>
      <p:pic>
        <p:nvPicPr>
          <p:cNvPr id="7" name="Picture 6">
            <a:extLst>
              <a:ext uri="{FF2B5EF4-FFF2-40B4-BE49-F238E27FC236}">
                <a16:creationId xmlns:a16="http://schemas.microsoft.com/office/drawing/2014/main" id="{F9387FDF-B866-183D-327E-02F45E7C01B8}"/>
              </a:ext>
            </a:extLst>
          </p:cNvPr>
          <p:cNvPicPr>
            <a:picLocks noChangeAspect="1"/>
          </p:cNvPicPr>
          <p:nvPr/>
        </p:nvPicPr>
        <p:blipFill>
          <a:blip r:embed="rId2"/>
          <a:stretch>
            <a:fillRect/>
          </a:stretch>
        </p:blipFill>
        <p:spPr>
          <a:xfrm>
            <a:off x="261725" y="1197487"/>
            <a:ext cx="3740120" cy="2954467"/>
          </a:xfrm>
          <a:prstGeom prst="rect">
            <a:avLst/>
          </a:prstGeom>
        </p:spPr>
      </p:pic>
      <p:pic>
        <p:nvPicPr>
          <p:cNvPr id="9" name="Picture 8">
            <a:extLst>
              <a:ext uri="{FF2B5EF4-FFF2-40B4-BE49-F238E27FC236}">
                <a16:creationId xmlns:a16="http://schemas.microsoft.com/office/drawing/2014/main" id="{549864B7-6EB3-7573-9BB8-3597EF044F16}"/>
              </a:ext>
            </a:extLst>
          </p:cNvPr>
          <p:cNvPicPr>
            <a:picLocks noChangeAspect="1"/>
          </p:cNvPicPr>
          <p:nvPr/>
        </p:nvPicPr>
        <p:blipFill>
          <a:blip r:embed="rId3"/>
          <a:stretch>
            <a:fillRect/>
          </a:stretch>
        </p:blipFill>
        <p:spPr>
          <a:xfrm>
            <a:off x="4482397" y="1304673"/>
            <a:ext cx="3691218" cy="2810128"/>
          </a:xfrm>
          <a:prstGeom prst="rect">
            <a:avLst/>
          </a:prstGeom>
        </p:spPr>
      </p:pic>
    </p:spTree>
    <p:extLst>
      <p:ext uri="{BB962C8B-B14F-4D97-AF65-F5344CB8AC3E}">
        <p14:creationId xmlns:p14="http://schemas.microsoft.com/office/powerpoint/2010/main" val="180409744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63007-FAF3-EAE8-B332-F533497CD5CA}"/>
              </a:ext>
            </a:extLst>
          </p:cNvPr>
          <p:cNvSpPr>
            <a:spLocks noGrp="1"/>
          </p:cNvSpPr>
          <p:nvPr>
            <p:ph type="title"/>
          </p:nvPr>
        </p:nvSpPr>
        <p:spPr/>
        <p:txBody>
          <a:bodyPr/>
          <a:lstStyle/>
          <a:p>
            <a:r>
              <a:rPr lang="en-US" dirty="0"/>
              <a:t>How to interpret SEScore1&amp;2?</a:t>
            </a:r>
          </a:p>
        </p:txBody>
      </p:sp>
      <p:pic>
        <p:nvPicPr>
          <p:cNvPr id="5" name="Picture 4" descr="Chart, radar chart&#10;&#10;Description automatically generated">
            <a:extLst>
              <a:ext uri="{FF2B5EF4-FFF2-40B4-BE49-F238E27FC236}">
                <a16:creationId xmlns:a16="http://schemas.microsoft.com/office/drawing/2014/main" id="{39C05958-5CAE-F503-9020-EADC7A9F97B6}"/>
              </a:ext>
            </a:extLst>
          </p:cNvPr>
          <p:cNvPicPr>
            <a:picLocks noChangeAspect="1"/>
          </p:cNvPicPr>
          <p:nvPr/>
        </p:nvPicPr>
        <p:blipFill>
          <a:blip r:embed="rId2"/>
          <a:stretch>
            <a:fillRect/>
          </a:stretch>
        </p:blipFill>
        <p:spPr>
          <a:xfrm>
            <a:off x="1149883" y="636340"/>
            <a:ext cx="4223849" cy="4141028"/>
          </a:xfrm>
          <a:prstGeom prst="rect">
            <a:avLst/>
          </a:prstGeom>
        </p:spPr>
      </p:pic>
    </p:spTree>
    <p:extLst>
      <p:ext uri="{BB962C8B-B14F-4D97-AF65-F5344CB8AC3E}">
        <p14:creationId xmlns:p14="http://schemas.microsoft.com/office/powerpoint/2010/main" val="7032524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70616FC5-39BF-A8B8-09AD-27A301DF0241}"/>
              </a:ext>
            </a:extLst>
          </p:cNvPr>
          <p:cNvSpPr>
            <a:spLocks noGrp="1"/>
          </p:cNvSpPr>
          <p:nvPr>
            <p:ph type="title"/>
          </p:nvPr>
        </p:nvSpPr>
        <p:spPr/>
        <p:txBody>
          <a:bodyPr/>
          <a:lstStyle/>
          <a:p>
            <a:r>
              <a:rPr lang="en-US" dirty="0"/>
              <a:t>Generating Explanation for Metric</a:t>
            </a:r>
          </a:p>
        </p:txBody>
      </p:sp>
      <p:sp>
        <p:nvSpPr>
          <p:cNvPr id="5" name="Subtitle 4">
            <a:extLst>
              <a:ext uri="{FF2B5EF4-FFF2-40B4-BE49-F238E27FC236}">
                <a16:creationId xmlns:a16="http://schemas.microsoft.com/office/drawing/2014/main" id="{638E890F-2A0F-8EB9-FAF3-AE7B3199527C}"/>
              </a:ext>
            </a:extLst>
          </p:cNvPr>
          <p:cNvSpPr>
            <a:spLocks noGrp="1"/>
          </p:cNvSpPr>
          <p:nvPr>
            <p:ph type="subTitle" idx="1"/>
          </p:nvPr>
        </p:nvSpPr>
        <p:spPr>
          <a:xfrm>
            <a:off x="430300" y="1440928"/>
            <a:ext cx="7614300" cy="340500"/>
          </a:xfrm>
        </p:spPr>
        <p:txBody>
          <a:bodyPr/>
          <a:lstStyle/>
          <a:p>
            <a:r>
              <a:rPr lang="en-US" dirty="0" err="1"/>
              <a:t>InstructScore</a:t>
            </a:r>
            <a:r>
              <a:rPr lang="en-US" dirty="0"/>
              <a:t> (SEScore3), EMNLP 2023</a:t>
            </a:r>
          </a:p>
        </p:txBody>
      </p:sp>
    </p:spTree>
    <p:extLst>
      <p:ext uri="{BB962C8B-B14F-4D97-AF65-F5344CB8AC3E}">
        <p14:creationId xmlns:p14="http://schemas.microsoft.com/office/powerpoint/2010/main" val="21912481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264102" y="25844"/>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000"/>
              <a:t>InstructScore (EMNLP 2023)</a:t>
            </a:r>
            <a:endParaRPr sz="2000"/>
          </a:p>
        </p:txBody>
      </p:sp>
      <p:pic>
        <p:nvPicPr>
          <p:cNvPr id="236" name="Google Shape;236;p39"/>
          <p:cNvPicPr preferRelativeResize="0"/>
          <p:nvPr/>
        </p:nvPicPr>
        <p:blipFill>
          <a:blip r:embed="rId3">
            <a:alphaModFix/>
          </a:blip>
          <a:stretch>
            <a:fillRect/>
          </a:stretch>
        </p:blipFill>
        <p:spPr>
          <a:xfrm>
            <a:off x="293650" y="2629450"/>
            <a:ext cx="5278843" cy="2203950"/>
          </a:xfrm>
          <a:prstGeom prst="rect">
            <a:avLst/>
          </a:prstGeom>
          <a:noFill/>
          <a:ln>
            <a:noFill/>
          </a:ln>
        </p:spPr>
      </p:pic>
      <p:pic>
        <p:nvPicPr>
          <p:cNvPr id="237" name="Google Shape;237;p39"/>
          <p:cNvPicPr preferRelativeResize="0"/>
          <p:nvPr/>
        </p:nvPicPr>
        <p:blipFill>
          <a:blip r:embed="rId4">
            <a:alphaModFix/>
          </a:blip>
          <a:stretch>
            <a:fillRect/>
          </a:stretch>
        </p:blipFill>
        <p:spPr>
          <a:xfrm>
            <a:off x="264100" y="440275"/>
            <a:ext cx="2680553" cy="2071800"/>
          </a:xfrm>
          <a:prstGeom prst="rect">
            <a:avLst/>
          </a:prstGeom>
          <a:noFill/>
          <a:ln>
            <a:noFill/>
          </a:ln>
        </p:spPr>
      </p:pic>
      <p:pic>
        <p:nvPicPr>
          <p:cNvPr id="238" name="Google Shape;238;p39"/>
          <p:cNvPicPr preferRelativeResize="0"/>
          <p:nvPr/>
        </p:nvPicPr>
        <p:blipFill>
          <a:blip r:embed="rId5">
            <a:alphaModFix/>
          </a:blip>
          <a:stretch>
            <a:fillRect/>
          </a:stretch>
        </p:blipFill>
        <p:spPr>
          <a:xfrm>
            <a:off x="2944650" y="1053144"/>
            <a:ext cx="844856" cy="743213"/>
          </a:xfrm>
          <a:prstGeom prst="rect">
            <a:avLst/>
          </a:prstGeom>
          <a:noFill/>
          <a:ln>
            <a:noFill/>
          </a:ln>
        </p:spPr>
      </p:pic>
      <p:pic>
        <p:nvPicPr>
          <p:cNvPr id="239" name="Google Shape;239;p39"/>
          <p:cNvPicPr preferRelativeResize="0"/>
          <p:nvPr/>
        </p:nvPicPr>
        <p:blipFill>
          <a:blip r:embed="rId6">
            <a:alphaModFix/>
          </a:blip>
          <a:stretch>
            <a:fillRect/>
          </a:stretch>
        </p:blipFill>
        <p:spPr>
          <a:xfrm>
            <a:off x="3789500" y="485188"/>
            <a:ext cx="1585261" cy="2041538"/>
          </a:xfrm>
          <a:prstGeom prst="rect">
            <a:avLst/>
          </a:prstGeom>
          <a:noFill/>
          <a:ln>
            <a:noFill/>
          </a:ln>
        </p:spPr>
      </p:pic>
      <p:pic>
        <p:nvPicPr>
          <p:cNvPr id="242" name="Google Shape;242;p39"/>
          <p:cNvPicPr preferRelativeResize="0"/>
          <p:nvPr/>
        </p:nvPicPr>
        <p:blipFill>
          <a:blip r:embed="rId7">
            <a:alphaModFix/>
          </a:blip>
          <a:stretch>
            <a:fillRect/>
          </a:stretch>
        </p:blipFill>
        <p:spPr>
          <a:xfrm>
            <a:off x="6435019" y="4771631"/>
            <a:ext cx="2077576" cy="309881"/>
          </a:xfrm>
          <a:prstGeom prst="rect">
            <a:avLst/>
          </a:prstGeom>
          <a:noFill/>
          <a:ln>
            <a:noFill/>
          </a:ln>
        </p:spPr>
      </p:pic>
      <p:sp>
        <p:nvSpPr>
          <p:cNvPr id="243" name="Google Shape;243;p3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47</a:t>
            </a:fld>
            <a:endParaRPr/>
          </a:p>
        </p:txBody>
      </p:sp>
      <p:sp>
        <p:nvSpPr>
          <p:cNvPr id="244" name="Google Shape;244;p39"/>
          <p:cNvSpPr/>
          <p:nvPr/>
        </p:nvSpPr>
        <p:spPr>
          <a:xfrm>
            <a:off x="5630025" y="721425"/>
            <a:ext cx="3475440" cy="1790640"/>
          </a:xfrm>
          <a:prstGeom prst="cloud">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900">
                <a:latin typeface="Century Gothic"/>
                <a:ea typeface="Century Gothic"/>
                <a:cs typeface="Century Gothic"/>
                <a:sym typeface="Century Gothic"/>
              </a:rPr>
              <a:t>I don’t understand those scores mean? Is 0.519 good?  </a:t>
            </a:r>
            <a:endParaRPr sz="1900">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40"/>
          <p:cNvSpPr txBox="1">
            <a:spLocks noGrp="1"/>
          </p:cNvSpPr>
          <p:nvPr>
            <p:ph type="title"/>
          </p:nvPr>
        </p:nvSpPr>
        <p:spPr>
          <a:xfrm>
            <a:off x="282452" y="193931"/>
            <a:ext cx="8050200" cy="384721"/>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100"/>
              <a:buNone/>
            </a:pPr>
            <a:r>
              <a:rPr lang="en" sz="2500" dirty="0"/>
              <a:t>Challenges in Fine-grained Auto Evaluation of NLG</a:t>
            </a:r>
            <a:endParaRPr sz="2500" dirty="0"/>
          </a:p>
        </p:txBody>
      </p:sp>
      <p:sp>
        <p:nvSpPr>
          <p:cNvPr id="251" name="Google Shape;251;p40"/>
          <p:cNvSpPr txBox="1">
            <a:spLocks noGrp="1"/>
          </p:cNvSpPr>
          <p:nvPr>
            <p:ph type="body" idx="1"/>
          </p:nvPr>
        </p:nvSpPr>
        <p:spPr>
          <a:xfrm>
            <a:off x="495281" y="1138331"/>
            <a:ext cx="8296800" cy="3525000"/>
          </a:xfrm>
          <a:prstGeom prst="rect">
            <a:avLst/>
          </a:prstGeom>
          <a:noFill/>
          <a:ln>
            <a:noFill/>
          </a:ln>
        </p:spPr>
        <p:txBody>
          <a:bodyPr spcFirstLastPara="1" wrap="square" lIns="0" tIns="0" rIns="0" bIns="0" anchor="t" anchorCtr="0">
            <a:spAutoFit/>
          </a:bodyPr>
          <a:lstStyle/>
          <a:p>
            <a:pPr marL="342900" lvl="0" indent="-292100" algn="l" rtl="0">
              <a:lnSpc>
                <a:spcPct val="100000"/>
              </a:lnSpc>
              <a:spcBef>
                <a:spcPts val="0"/>
              </a:spcBef>
              <a:spcAft>
                <a:spcPts val="0"/>
              </a:spcAft>
              <a:buSzPts val="2000"/>
              <a:buFont typeface="Gill Sans"/>
              <a:buChar char="●"/>
            </a:pPr>
            <a:r>
              <a:rPr lang="en" sz="2300" b="1">
                <a:latin typeface="Gill Sans"/>
                <a:ea typeface="Gill Sans"/>
                <a:cs typeface="Gill Sans"/>
                <a:sym typeface="Gill Sans"/>
              </a:rPr>
              <a:t>Fine-grained Explainability</a:t>
            </a:r>
            <a:r>
              <a:rPr lang="en" sz="2300">
                <a:latin typeface="Gill Sans"/>
                <a:ea typeface="Gill Sans"/>
                <a:cs typeface="Gill Sans"/>
                <a:sym typeface="Gill Sans"/>
              </a:rPr>
              <a:t>: Can we build an automated metric that provides natural language explanations, in addition to numerical scores? </a:t>
            </a:r>
            <a:endParaRPr sz="2300">
              <a:latin typeface="Gill Sans"/>
              <a:ea typeface="Gill Sans"/>
              <a:cs typeface="Gill Sans"/>
              <a:sym typeface="Gill Sans"/>
            </a:endParaRPr>
          </a:p>
          <a:p>
            <a:pPr marL="342900" lvl="0" indent="0" algn="l" rtl="0">
              <a:lnSpc>
                <a:spcPct val="100000"/>
              </a:lnSpc>
              <a:spcBef>
                <a:spcPts val="0"/>
              </a:spcBef>
              <a:spcAft>
                <a:spcPts val="0"/>
              </a:spcAft>
              <a:buNone/>
            </a:pPr>
            <a:endParaRPr sz="1100">
              <a:latin typeface="Gill Sans"/>
              <a:ea typeface="Gill Sans"/>
              <a:cs typeface="Gill Sans"/>
              <a:sym typeface="Gill Sans"/>
            </a:endParaRPr>
          </a:p>
          <a:p>
            <a:pPr marL="342900" lvl="0" indent="-292100" algn="l" rtl="0">
              <a:lnSpc>
                <a:spcPct val="100000"/>
              </a:lnSpc>
              <a:spcBef>
                <a:spcPts val="0"/>
              </a:spcBef>
              <a:spcAft>
                <a:spcPts val="0"/>
              </a:spcAft>
              <a:buSzPts val="2000"/>
              <a:buFont typeface="Gill Sans"/>
              <a:buChar char="●"/>
            </a:pPr>
            <a:r>
              <a:rPr lang="en" sz="2300" b="1">
                <a:latin typeface="Gill Sans"/>
                <a:ea typeface="Gill Sans"/>
                <a:cs typeface="Gill Sans"/>
                <a:sym typeface="Gill Sans"/>
              </a:rPr>
              <a:t>Compact yet Competitive</a:t>
            </a:r>
            <a:r>
              <a:rPr lang="en" sz="2300">
                <a:latin typeface="Gill Sans"/>
                <a:ea typeface="Gill Sans"/>
                <a:cs typeface="Gill Sans"/>
                <a:sym typeface="Gill Sans"/>
              </a:rPr>
              <a:t>: Can we build a 7B model-based evaluator to beat metrics based on 175B LLMs?  </a:t>
            </a:r>
            <a:endParaRPr sz="2300">
              <a:latin typeface="Gill Sans"/>
              <a:ea typeface="Gill Sans"/>
              <a:cs typeface="Gill Sans"/>
              <a:sym typeface="Gill Sans"/>
            </a:endParaRPr>
          </a:p>
          <a:p>
            <a:pPr marL="342900" lvl="0" indent="0" algn="l" rtl="0">
              <a:lnSpc>
                <a:spcPct val="100000"/>
              </a:lnSpc>
              <a:spcBef>
                <a:spcPts val="0"/>
              </a:spcBef>
              <a:spcAft>
                <a:spcPts val="0"/>
              </a:spcAft>
              <a:buNone/>
            </a:pPr>
            <a:endParaRPr sz="1100">
              <a:latin typeface="Gill Sans"/>
              <a:ea typeface="Gill Sans"/>
              <a:cs typeface="Gill Sans"/>
              <a:sym typeface="Gill Sans"/>
            </a:endParaRPr>
          </a:p>
          <a:p>
            <a:pPr marL="342900" lvl="0" indent="-311150" algn="l" rtl="0">
              <a:lnSpc>
                <a:spcPct val="100000"/>
              </a:lnSpc>
              <a:spcBef>
                <a:spcPts val="0"/>
              </a:spcBef>
              <a:spcAft>
                <a:spcPts val="0"/>
              </a:spcAft>
              <a:buSzPts val="2300"/>
              <a:buFont typeface="Gill Sans"/>
              <a:buChar char="●"/>
            </a:pPr>
            <a:r>
              <a:rPr lang="en" sz="2300" b="1">
                <a:latin typeface="Gill Sans"/>
                <a:ea typeface="Gill Sans"/>
                <a:cs typeface="Gill Sans"/>
                <a:sym typeface="Gill Sans"/>
              </a:rPr>
              <a:t>No Human Annotations on Outputs for Training:</a:t>
            </a:r>
            <a:r>
              <a:rPr lang="en" sz="2300">
                <a:latin typeface="Gill Sans"/>
                <a:ea typeface="Gill Sans"/>
                <a:cs typeface="Gill Sans"/>
                <a:sym typeface="Gill Sans"/>
              </a:rPr>
              <a:t> Ideally, we would not want to rely on human annotations of outputs for training, so that we can adapt to different domains and tasks.</a:t>
            </a:r>
            <a:endParaRPr sz="2300">
              <a:latin typeface="Gill Sans"/>
              <a:ea typeface="Gill Sans"/>
              <a:cs typeface="Gill Sans"/>
              <a:sym typeface="Gill Sans"/>
            </a:endParaRPr>
          </a:p>
          <a:p>
            <a:pPr marL="0" lvl="0" indent="0" algn="l" rtl="0">
              <a:lnSpc>
                <a:spcPct val="100000"/>
              </a:lnSpc>
              <a:spcBef>
                <a:spcPts val="0"/>
              </a:spcBef>
              <a:spcAft>
                <a:spcPts val="0"/>
              </a:spcAft>
              <a:buSzPts val="1100"/>
              <a:buNone/>
            </a:pPr>
            <a:endParaRPr sz="2300"/>
          </a:p>
        </p:txBody>
      </p:sp>
      <p:pic>
        <p:nvPicPr>
          <p:cNvPr id="252" name="Google Shape;252;p40"/>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253" name="Google Shape;253;p40"/>
          <p:cNvSpPr txBox="1">
            <a:spLocks noGrp="1"/>
          </p:cNvSpPr>
          <p:nvPr>
            <p:ph type="sldNum" idx="12"/>
          </p:nvPr>
        </p:nvSpPr>
        <p:spPr>
          <a:xfrm>
            <a:off x="8749385" y="4746701"/>
            <a:ext cx="240600" cy="215400"/>
          </a:xfrm>
          <a:prstGeom prst="rect">
            <a:avLst/>
          </a:prstGeom>
        </p:spPr>
        <p:txBody>
          <a:bodyPr spcFirstLastPara="1" wrap="square" lIns="0" tIns="0" rIns="0" bIns="0" anchor="t" anchorCtr="0">
            <a:spAutoFit/>
          </a:bodyPr>
          <a:lstStyle/>
          <a:p>
            <a:pPr marL="25400" lvl="0" indent="0" algn="l" rtl="0">
              <a:spcBef>
                <a:spcPts val="0"/>
              </a:spcBef>
              <a:spcAft>
                <a:spcPts val="0"/>
              </a:spcAft>
              <a:buClr>
                <a:srgbClr val="000000"/>
              </a:buClr>
              <a:buSzPts val="1400"/>
              <a:buFont typeface="Arial"/>
              <a:buNone/>
            </a:pPr>
            <a:fld id="{00000000-1234-1234-1234-123412341234}" type="slidenum">
              <a:rPr lang="en"/>
              <a:t>48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1">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51">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41"/>
          <p:cNvSpPr/>
          <p:nvPr/>
        </p:nvSpPr>
        <p:spPr>
          <a:xfrm>
            <a:off x="5010150" y="801575"/>
            <a:ext cx="4119300" cy="1035600"/>
          </a:xfrm>
          <a:prstGeom prst="roundRect">
            <a:avLst>
              <a:gd name="adj" fmla="val 19889"/>
            </a:avLst>
          </a:prstGeom>
          <a:noFill/>
          <a:ln w="127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l"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59" name="Google Shape;259;p41"/>
          <p:cNvSpPr txBox="1">
            <a:spLocks noGrp="1"/>
          </p:cNvSpPr>
          <p:nvPr>
            <p:ph type="title"/>
          </p:nvPr>
        </p:nvSpPr>
        <p:spPr>
          <a:xfrm>
            <a:off x="314924" y="119669"/>
            <a:ext cx="81297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InstructScore Pipeline</a:t>
            </a:r>
            <a:endParaRPr/>
          </a:p>
        </p:txBody>
      </p:sp>
      <p:grpSp>
        <p:nvGrpSpPr>
          <p:cNvPr id="260" name="Google Shape;260;p41"/>
          <p:cNvGrpSpPr/>
          <p:nvPr/>
        </p:nvGrpSpPr>
        <p:grpSpPr>
          <a:xfrm>
            <a:off x="3418759" y="1067213"/>
            <a:ext cx="3762802" cy="2413255"/>
            <a:chOff x="4980901" y="-204250"/>
            <a:chExt cx="5984100" cy="6025606"/>
          </a:xfrm>
        </p:grpSpPr>
        <p:sp>
          <p:nvSpPr>
            <p:cNvPr id="261" name="Google Shape;261;p41"/>
            <p:cNvSpPr/>
            <p:nvPr/>
          </p:nvSpPr>
          <p:spPr>
            <a:xfrm rot="-5400000">
              <a:off x="6001408" y="801934"/>
              <a:ext cx="3923700" cy="4346700"/>
            </a:xfrm>
            <a:prstGeom prst="arc">
              <a:avLst>
                <a:gd name="adj1" fmla="val 17132037"/>
                <a:gd name="adj2" fmla="val 20462701"/>
              </a:avLst>
            </a:prstGeom>
            <a:noFill/>
            <a:ln w="28575" cap="flat" cmpd="sng">
              <a:solidFill>
                <a:srgbClr val="C55A11"/>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sp>
          <p:nvSpPr>
            <p:cNvPr id="262" name="Google Shape;262;p41"/>
            <p:cNvSpPr/>
            <p:nvPr/>
          </p:nvSpPr>
          <p:spPr>
            <a:xfrm rot="3799412">
              <a:off x="5785332" y="540155"/>
              <a:ext cx="4346790" cy="4346790"/>
            </a:xfrm>
            <a:prstGeom prst="arc">
              <a:avLst>
                <a:gd name="adj1" fmla="val 19231986"/>
                <a:gd name="adj2" fmla="val 20448281"/>
              </a:avLst>
            </a:prstGeom>
            <a:noFill/>
            <a:ln w="28575" cap="flat" cmpd="sng">
              <a:solidFill>
                <a:srgbClr val="C55A11"/>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sp>
          <p:nvSpPr>
            <p:cNvPr id="263" name="Google Shape;263;p41"/>
            <p:cNvSpPr/>
            <p:nvPr/>
          </p:nvSpPr>
          <p:spPr>
            <a:xfrm rot="6810888">
              <a:off x="5799588" y="590242"/>
              <a:ext cx="4346769" cy="4346769"/>
            </a:xfrm>
            <a:prstGeom prst="arc">
              <a:avLst>
                <a:gd name="adj1" fmla="val 20097685"/>
                <a:gd name="adj2" fmla="val 20793328"/>
              </a:avLst>
            </a:prstGeom>
            <a:noFill/>
            <a:ln w="28575" cap="flat" cmpd="sng">
              <a:solidFill>
                <a:srgbClr val="C55A11"/>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sp>
          <p:nvSpPr>
            <p:cNvPr id="264" name="Google Shape;264;p41"/>
            <p:cNvSpPr/>
            <p:nvPr/>
          </p:nvSpPr>
          <p:spPr>
            <a:xfrm rot="-8502904">
              <a:off x="5799598" y="769504"/>
              <a:ext cx="4346706" cy="4151704"/>
            </a:xfrm>
            <a:prstGeom prst="arc">
              <a:avLst>
                <a:gd name="adj1" fmla="val 16333847"/>
                <a:gd name="adj2" fmla="val 18186037"/>
              </a:avLst>
            </a:prstGeom>
            <a:noFill/>
            <a:ln w="28575" cap="flat" cmpd="sng">
              <a:solidFill>
                <a:srgbClr val="548235"/>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sp>
          <p:nvSpPr>
            <p:cNvPr id="265" name="Google Shape;265;p41"/>
            <p:cNvSpPr/>
            <p:nvPr/>
          </p:nvSpPr>
          <p:spPr>
            <a:xfrm rot="-1058424">
              <a:off x="5855033" y="653711"/>
              <a:ext cx="4056865" cy="4346810"/>
            </a:xfrm>
            <a:prstGeom prst="arc">
              <a:avLst>
                <a:gd name="adj1" fmla="val 21200671"/>
                <a:gd name="adj2" fmla="val 912640"/>
              </a:avLst>
            </a:prstGeom>
            <a:noFill/>
            <a:ln w="28575" cap="flat" cmpd="sng">
              <a:solidFill>
                <a:srgbClr val="C55A11"/>
              </a:solidFill>
              <a:prstDash val="solid"/>
              <a:round/>
              <a:headEnd type="none" w="sm" len="sm"/>
              <a:tailEnd type="stealth" w="med" len="med"/>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Calibri"/>
                <a:buNone/>
              </a:pPr>
              <a:endParaRPr sz="1800" b="0" i="0" u="none" strike="noStrike" cap="none">
                <a:solidFill>
                  <a:srgbClr val="C55A11"/>
                </a:solidFill>
                <a:latin typeface="Calibri"/>
                <a:ea typeface="Calibri"/>
                <a:cs typeface="Calibri"/>
                <a:sym typeface="Calibri"/>
              </a:endParaRPr>
            </a:p>
          </p:txBody>
        </p:sp>
      </p:grpSp>
      <p:sp>
        <p:nvSpPr>
          <p:cNvPr id="266" name="Google Shape;266;p41"/>
          <p:cNvSpPr/>
          <p:nvPr/>
        </p:nvSpPr>
        <p:spPr>
          <a:xfrm>
            <a:off x="5181150" y="3075850"/>
            <a:ext cx="3853200" cy="1308000"/>
          </a:xfrm>
          <a:prstGeom prst="roundRect">
            <a:avLst>
              <a:gd name="adj" fmla="val 19889"/>
            </a:avLst>
          </a:prstGeom>
          <a:noFill/>
          <a:ln w="127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67" name="Google Shape;267;p41"/>
          <p:cNvSpPr/>
          <p:nvPr/>
        </p:nvSpPr>
        <p:spPr>
          <a:xfrm>
            <a:off x="241550" y="1932253"/>
            <a:ext cx="3197700" cy="1035600"/>
          </a:xfrm>
          <a:prstGeom prst="roundRect">
            <a:avLst>
              <a:gd name="adj" fmla="val 16667"/>
            </a:avLst>
          </a:prstGeom>
          <a:noFill/>
          <a:ln w="28575" cap="flat" cmpd="sng">
            <a:solidFill>
              <a:srgbClr val="0070C0"/>
            </a:solidFill>
            <a:prstDash val="dash"/>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pic>
        <p:nvPicPr>
          <p:cNvPr id="268" name="Google Shape;268;p41" descr="Picture 3"/>
          <p:cNvPicPr preferRelativeResize="0"/>
          <p:nvPr/>
        </p:nvPicPr>
        <p:blipFill rotWithShape="1">
          <a:blip r:embed="rId3">
            <a:alphaModFix/>
          </a:blip>
          <a:srcRect/>
          <a:stretch/>
        </p:blipFill>
        <p:spPr>
          <a:xfrm>
            <a:off x="1231475" y="1787670"/>
            <a:ext cx="548700" cy="440156"/>
          </a:xfrm>
          <a:prstGeom prst="rect">
            <a:avLst/>
          </a:prstGeom>
          <a:noFill/>
          <a:ln>
            <a:noFill/>
          </a:ln>
        </p:spPr>
      </p:pic>
      <p:cxnSp>
        <p:nvCxnSpPr>
          <p:cNvPr id="269" name="Google Shape;269;p41"/>
          <p:cNvCxnSpPr/>
          <p:nvPr/>
        </p:nvCxnSpPr>
        <p:spPr>
          <a:xfrm>
            <a:off x="1119944" y="2485042"/>
            <a:ext cx="615900" cy="0"/>
          </a:xfrm>
          <a:prstGeom prst="straightConnector1">
            <a:avLst/>
          </a:prstGeom>
          <a:noFill/>
          <a:ln w="28575" cap="flat" cmpd="sng">
            <a:solidFill>
              <a:srgbClr val="000000"/>
            </a:solidFill>
            <a:prstDash val="solid"/>
            <a:miter lim="800000"/>
            <a:headEnd type="none" w="sm" len="sm"/>
            <a:tailEnd type="triangle" w="med" len="med"/>
          </a:ln>
        </p:spPr>
      </p:cxnSp>
      <p:sp>
        <p:nvSpPr>
          <p:cNvPr id="270" name="Google Shape;270;p41"/>
          <p:cNvSpPr txBox="1"/>
          <p:nvPr/>
        </p:nvSpPr>
        <p:spPr>
          <a:xfrm>
            <a:off x="1812052" y="2588477"/>
            <a:ext cx="1445400" cy="239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600" b="0" i="0" u="none" strike="noStrike" cap="none">
                <a:solidFill>
                  <a:srgbClr val="000000"/>
                </a:solidFill>
                <a:latin typeface="Times New Roman"/>
                <a:ea typeface="Times New Roman"/>
                <a:cs typeface="Times New Roman"/>
                <a:sym typeface="Times New Roman"/>
              </a:rPr>
              <a:t>Synthetic Data</a:t>
            </a:r>
            <a:endParaRPr sz="1600" b="0" i="0" u="none" strike="noStrike" cap="none">
              <a:solidFill>
                <a:srgbClr val="000000"/>
              </a:solidFill>
              <a:latin typeface="Arial"/>
              <a:ea typeface="Arial"/>
              <a:cs typeface="Arial"/>
              <a:sym typeface="Arial"/>
            </a:endParaRPr>
          </a:p>
        </p:txBody>
      </p:sp>
      <p:sp>
        <p:nvSpPr>
          <p:cNvPr id="271" name="Google Shape;271;p41"/>
          <p:cNvSpPr txBox="1"/>
          <p:nvPr/>
        </p:nvSpPr>
        <p:spPr>
          <a:xfrm>
            <a:off x="1119949" y="2195494"/>
            <a:ext cx="702300" cy="2397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000000"/>
              </a:buClr>
              <a:buSzPts val="1800"/>
              <a:buFont typeface="Times New Roman"/>
              <a:buNone/>
            </a:pPr>
            <a:r>
              <a:rPr lang="en" sz="1600" b="0" i="0" u="none" strike="noStrike" cap="none">
                <a:solidFill>
                  <a:srgbClr val="595959"/>
                </a:solidFill>
                <a:latin typeface="Times New Roman"/>
                <a:ea typeface="Times New Roman"/>
                <a:cs typeface="Times New Roman"/>
                <a:sym typeface="Times New Roman"/>
              </a:rPr>
              <a:t>GPT4</a:t>
            </a:r>
            <a:endParaRPr sz="1600" b="0" i="0" u="none" strike="noStrike" cap="none">
              <a:solidFill>
                <a:srgbClr val="595959"/>
              </a:solidFill>
              <a:latin typeface="Arial"/>
              <a:ea typeface="Arial"/>
              <a:cs typeface="Arial"/>
              <a:sym typeface="Arial"/>
            </a:endParaRPr>
          </a:p>
        </p:txBody>
      </p:sp>
      <p:pic>
        <p:nvPicPr>
          <p:cNvPr id="272" name="Google Shape;272;p41" descr="Picture 18"/>
          <p:cNvPicPr preferRelativeResize="0"/>
          <p:nvPr/>
        </p:nvPicPr>
        <p:blipFill rotWithShape="1">
          <a:blip r:embed="rId4">
            <a:alphaModFix/>
          </a:blip>
          <a:srcRect/>
          <a:stretch/>
        </p:blipFill>
        <p:spPr>
          <a:xfrm>
            <a:off x="4377816" y="2863322"/>
            <a:ext cx="591348" cy="474353"/>
          </a:xfrm>
          <a:prstGeom prst="rect">
            <a:avLst/>
          </a:prstGeom>
          <a:noFill/>
          <a:ln>
            <a:noFill/>
          </a:ln>
        </p:spPr>
      </p:pic>
      <p:sp>
        <p:nvSpPr>
          <p:cNvPr id="273" name="Google Shape;273;p41"/>
          <p:cNvSpPr txBox="1"/>
          <p:nvPr/>
        </p:nvSpPr>
        <p:spPr>
          <a:xfrm>
            <a:off x="314925" y="2611547"/>
            <a:ext cx="1494300" cy="239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600" b="0" i="0" u="none" strike="noStrike" cap="none">
                <a:solidFill>
                  <a:srgbClr val="000000"/>
                </a:solidFill>
                <a:latin typeface="Times New Roman"/>
                <a:ea typeface="Times New Roman"/>
                <a:cs typeface="Times New Roman"/>
                <a:sym typeface="Times New Roman"/>
              </a:rPr>
              <a:t>Example seed</a:t>
            </a:r>
            <a:endParaRPr sz="1600" b="0" i="0" u="none" strike="noStrike" cap="none">
              <a:solidFill>
                <a:srgbClr val="000000"/>
              </a:solidFill>
              <a:latin typeface="Arial"/>
              <a:ea typeface="Arial"/>
              <a:cs typeface="Arial"/>
              <a:sym typeface="Arial"/>
            </a:endParaRPr>
          </a:p>
        </p:txBody>
      </p:sp>
      <p:sp>
        <p:nvSpPr>
          <p:cNvPr id="274" name="Google Shape;274;p41"/>
          <p:cNvSpPr txBox="1"/>
          <p:nvPr/>
        </p:nvSpPr>
        <p:spPr>
          <a:xfrm>
            <a:off x="2580075" y="2164931"/>
            <a:ext cx="820800" cy="2397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800"/>
              <a:buFont typeface="Times New Roman"/>
              <a:buNone/>
            </a:pPr>
            <a:r>
              <a:rPr lang="en" sz="1600" b="0" i="0" u="none" strike="noStrike" cap="none">
                <a:solidFill>
                  <a:srgbClr val="595959"/>
                </a:solidFill>
                <a:latin typeface="Times New Roman"/>
                <a:ea typeface="Times New Roman"/>
                <a:cs typeface="Times New Roman"/>
                <a:sym typeface="Times New Roman"/>
              </a:rPr>
              <a:t>Finetune</a:t>
            </a:r>
            <a:endParaRPr sz="1600" b="0" i="0" u="none" strike="noStrike" cap="none">
              <a:solidFill>
                <a:srgbClr val="595959"/>
              </a:solidFill>
              <a:latin typeface="Arial"/>
              <a:ea typeface="Arial"/>
              <a:cs typeface="Arial"/>
              <a:sym typeface="Arial"/>
            </a:endParaRPr>
          </a:p>
        </p:txBody>
      </p:sp>
      <p:pic>
        <p:nvPicPr>
          <p:cNvPr id="275" name="Google Shape;275;p41" descr="Picture 91"/>
          <p:cNvPicPr preferRelativeResize="0"/>
          <p:nvPr/>
        </p:nvPicPr>
        <p:blipFill rotWithShape="1">
          <a:blip r:embed="rId5">
            <a:alphaModFix/>
          </a:blip>
          <a:srcRect/>
          <a:stretch/>
        </p:blipFill>
        <p:spPr>
          <a:xfrm>
            <a:off x="3338497" y="1985890"/>
            <a:ext cx="820741" cy="658358"/>
          </a:xfrm>
          <a:prstGeom prst="rect">
            <a:avLst/>
          </a:prstGeom>
          <a:noFill/>
          <a:ln>
            <a:noFill/>
          </a:ln>
        </p:spPr>
      </p:pic>
      <p:pic>
        <p:nvPicPr>
          <p:cNvPr id="276" name="Google Shape;276;p41" descr="Picture 94"/>
          <p:cNvPicPr preferRelativeResize="0"/>
          <p:nvPr/>
        </p:nvPicPr>
        <p:blipFill rotWithShape="1">
          <a:blip r:embed="rId6">
            <a:alphaModFix/>
          </a:blip>
          <a:srcRect/>
          <a:stretch/>
        </p:blipFill>
        <p:spPr>
          <a:xfrm>
            <a:off x="443901" y="2136247"/>
            <a:ext cx="590574" cy="473729"/>
          </a:xfrm>
          <a:prstGeom prst="rect">
            <a:avLst/>
          </a:prstGeom>
          <a:noFill/>
          <a:ln>
            <a:noFill/>
          </a:ln>
        </p:spPr>
      </p:pic>
      <p:pic>
        <p:nvPicPr>
          <p:cNvPr id="277" name="Google Shape;277;p41" descr="Picture 95"/>
          <p:cNvPicPr preferRelativeResize="0"/>
          <p:nvPr/>
        </p:nvPicPr>
        <p:blipFill rotWithShape="1">
          <a:blip r:embed="rId7">
            <a:alphaModFix/>
          </a:blip>
          <a:srcRect/>
          <a:stretch/>
        </p:blipFill>
        <p:spPr>
          <a:xfrm>
            <a:off x="1834081" y="2073748"/>
            <a:ext cx="702419" cy="563447"/>
          </a:xfrm>
          <a:prstGeom prst="rect">
            <a:avLst/>
          </a:prstGeom>
          <a:noFill/>
          <a:ln>
            <a:noFill/>
          </a:ln>
        </p:spPr>
      </p:pic>
      <p:pic>
        <p:nvPicPr>
          <p:cNvPr id="278" name="Google Shape;278;p41" descr="Picture 13"/>
          <p:cNvPicPr preferRelativeResize="0"/>
          <p:nvPr/>
        </p:nvPicPr>
        <p:blipFill rotWithShape="1">
          <a:blip r:embed="rId3">
            <a:alphaModFix/>
          </a:blip>
          <a:srcRect/>
          <a:stretch/>
        </p:blipFill>
        <p:spPr>
          <a:xfrm>
            <a:off x="6197827" y="2347483"/>
            <a:ext cx="479225" cy="384408"/>
          </a:xfrm>
          <a:prstGeom prst="rect">
            <a:avLst/>
          </a:prstGeom>
          <a:noFill/>
          <a:ln>
            <a:noFill/>
          </a:ln>
        </p:spPr>
      </p:pic>
      <p:pic>
        <p:nvPicPr>
          <p:cNvPr id="279" name="Google Shape;279;p41" descr="Picture 29"/>
          <p:cNvPicPr preferRelativeResize="0"/>
          <p:nvPr/>
        </p:nvPicPr>
        <p:blipFill rotWithShape="1">
          <a:blip r:embed="rId8">
            <a:alphaModFix/>
          </a:blip>
          <a:srcRect/>
          <a:stretch/>
        </p:blipFill>
        <p:spPr>
          <a:xfrm>
            <a:off x="3376775" y="1233165"/>
            <a:ext cx="591350" cy="474353"/>
          </a:xfrm>
          <a:prstGeom prst="rect">
            <a:avLst/>
          </a:prstGeom>
          <a:noFill/>
          <a:ln>
            <a:noFill/>
          </a:ln>
        </p:spPr>
      </p:pic>
      <p:sp>
        <p:nvSpPr>
          <p:cNvPr id="280" name="Google Shape;280;p41"/>
          <p:cNvSpPr txBox="1"/>
          <p:nvPr/>
        </p:nvSpPr>
        <p:spPr>
          <a:xfrm>
            <a:off x="2723950" y="670050"/>
            <a:ext cx="2476500" cy="474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1A9988"/>
              </a:buClr>
              <a:buSzPts val="1600"/>
              <a:buFont typeface="Times New Roman"/>
              <a:buNone/>
            </a:pPr>
            <a:r>
              <a:rPr lang="en" sz="1600" b="0" i="0" u="none" strike="noStrike" cap="none">
                <a:solidFill>
                  <a:schemeClr val="dk1"/>
                </a:solidFill>
                <a:latin typeface="Times New Roman"/>
                <a:ea typeface="Times New Roman"/>
                <a:cs typeface="Times New Roman"/>
                <a:sym typeface="Times New Roman"/>
              </a:rPr>
              <a:t>Feed real model generated output + reference</a:t>
            </a:r>
            <a:endParaRPr sz="1600" b="0" i="0" u="none" strike="noStrike" cap="none">
              <a:solidFill>
                <a:schemeClr val="dk1"/>
              </a:solidFill>
              <a:latin typeface="Times New Roman"/>
              <a:ea typeface="Times New Roman"/>
              <a:cs typeface="Times New Roman"/>
              <a:sym typeface="Times New Roman"/>
            </a:endParaRPr>
          </a:p>
        </p:txBody>
      </p:sp>
      <p:pic>
        <p:nvPicPr>
          <p:cNvPr id="281" name="Google Shape;281;p41" descr="Picture 60"/>
          <p:cNvPicPr preferRelativeResize="0"/>
          <p:nvPr/>
        </p:nvPicPr>
        <p:blipFill rotWithShape="1">
          <a:blip r:embed="rId9">
            <a:alphaModFix/>
          </a:blip>
          <a:srcRect/>
          <a:stretch/>
        </p:blipFill>
        <p:spPr>
          <a:xfrm>
            <a:off x="5113025" y="866242"/>
            <a:ext cx="479226" cy="384407"/>
          </a:xfrm>
          <a:prstGeom prst="rect">
            <a:avLst/>
          </a:prstGeom>
          <a:noFill/>
          <a:ln>
            <a:noFill/>
          </a:ln>
        </p:spPr>
      </p:pic>
      <p:sp>
        <p:nvSpPr>
          <p:cNvPr id="282" name="Google Shape;282;p41"/>
          <p:cNvSpPr txBox="1"/>
          <p:nvPr/>
        </p:nvSpPr>
        <p:spPr>
          <a:xfrm>
            <a:off x="293575" y="897575"/>
            <a:ext cx="2286600" cy="952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70C0"/>
              </a:buClr>
              <a:buSzPts val="2800"/>
              <a:buFont typeface="Times New Roman"/>
              <a:buNone/>
            </a:pPr>
            <a:r>
              <a:rPr lang="en" sz="1700" b="1">
                <a:solidFill>
                  <a:srgbClr val="0070C0"/>
                </a:solidFill>
                <a:latin typeface="Times New Roman"/>
                <a:ea typeface="Times New Roman"/>
                <a:cs typeface="Times New Roman"/>
                <a:sym typeface="Times New Roman"/>
              </a:rPr>
              <a:t>Guided</a:t>
            </a:r>
            <a:endParaRPr sz="1700" b="1">
              <a:solidFill>
                <a:srgbClr val="0070C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70C0"/>
              </a:buClr>
              <a:buSzPts val="2800"/>
              <a:buFont typeface="Times New Roman"/>
              <a:buNone/>
            </a:pPr>
            <a:r>
              <a:rPr lang="en" sz="1700" b="1">
                <a:solidFill>
                  <a:srgbClr val="0070C0"/>
                </a:solidFill>
                <a:latin typeface="Times New Roman"/>
                <a:ea typeface="Times New Roman"/>
                <a:cs typeface="Times New Roman"/>
                <a:sym typeface="Times New Roman"/>
              </a:rPr>
              <a:t>error-and-explanation</a:t>
            </a:r>
            <a:endParaRPr sz="1700" b="1">
              <a:solidFill>
                <a:srgbClr val="0070C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70C0"/>
              </a:buClr>
              <a:buSzPts val="2800"/>
              <a:buFont typeface="Times New Roman"/>
              <a:buNone/>
            </a:pPr>
            <a:r>
              <a:rPr lang="en" sz="1700" b="1">
                <a:solidFill>
                  <a:srgbClr val="0070C0"/>
                </a:solidFill>
                <a:latin typeface="Times New Roman"/>
                <a:ea typeface="Times New Roman"/>
                <a:cs typeface="Times New Roman"/>
                <a:sym typeface="Times New Roman"/>
              </a:rPr>
              <a:t>synthesis</a:t>
            </a:r>
            <a:endParaRPr sz="1700" b="1">
              <a:solidFill>
                <a:srgbClr val="0070C0"/>
              </a:solidFill>
              <a:latin typeface="Times New Roman"/>
              <a:ea typeface="Times New Roman"/>
              <a:cs typeface="Times New Roman"/>
              <a:sym typeface="Times New Roman"/>
            </a:endParaRPr>
          </a:p>
        </p:txBody>
      </p:sp>
      <p:sp>
        <p:nvSpPr>
          <p:cNvPr id="283" name="Google Shape;283;p41"/>
          <p:cNvSpPr txBox="1"/>
          <p:nvPr/>
        </p:nvSpPr>
        <p:spPr>
          <a:xfrm>
            <a:off x="5242600" y="3122625"/>
            <a:ext cx="3853200" cy="11265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Times New Roman"/>
              <a:buNone/>
            </a:pPr>
            <a:r>
              <a:rPr lang="en" b="0" i="1" u="none" strike="noStrike" cap="none">
                <a:solidFill>
                  <a:srgbClr val="000000"/>
                </a:solidFill>
                <a:latin typeface="Times New Roman"/>
                <a:ea typeface="Times New Roman"/>
                <a:cs typeface="Times New Roman"/>
                <a:sym typeface="Times New Roman"/>
              </a:rPr>
              <a:t>For Diagnostic output 1 </a:t>
            </a:r>
            <a:r>
              <a:rPr lang="en" b="0" i="0" u="none" strike="noStrike" cap="none">
                <a:solidFill>
                  <a:srgbClr val="000000"/>
                </a:solidFill>
                <a:latin typeface="Times New Roman"/>
                <a:ea typeface="Times New Roman"/>
                <a:cs typeface="Times New Roman"/>
                <a:sym typeface="Times New Roman"/>
              </a:rPr>
              <a:t>(</a:t>
            </a:r>
            <a:r>
              <a:rPr lang="en" b="1" i="0" u="none" strike="noStrike" cap="none">
                <a:solidFill>
                  <a:srgbClr val="000000"/>
                </a:solidFill>
                <a:latin typeface="Times New Roman"/>
                <a:ea typeface="Times New Roman"/>
                <a:cs typeface="Times New Roman"/>
                <a:sym typeface="Times New Roman"/>
              </a:rPr>
              <a:t>Alignment Score: 4</a:t>
            </a:r>
            <a:r>
              <a:rPr lang="en" b="0" i="0" u="none" strike="noStrike" cap="none">
                <a:solidFill>
                  <a:srgbClr val="000000"/>
                </a:solidFill>
                <a:latin typeface="Times New Roman"/>
                <a:ea typeface="Times New Roman"/>
                <a:cs typeface="Times New Roman"/>
                <a:sym typeface="Times New Roman"/>
              </a:rPr>
              <a:t>)</a:t>
            </a:r>
            <a:endParaRPr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Times New Roman"/>
              <a:buNone/>
            </a:pPr>
            <a:r>
              <a:rPr lang="en" b="0" i="0" u="none" strike="noStrike" cap="none">
                <a:solidFill>
                  <a:srgbClr val="000000"/>
                </a:solidFill>
                <a:latin typeface="Times New Roman"/>
                <a:ea typeface="Times New Roman"/>
                <a:cs typeface="Times New Roman"/>
                <a:sym typeface="Times New Roman"/>
              </a:rPr>
              <a:t>A1: Yes; A2: [Usually when there is takeaway, Usually, when there's a delivery]; A3: Yes …</a:t>
            </a:r>
            <a:endParaRPr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1A9988"/>
              </a:buClr>
              <a:buSzPts val="1400"/>
              <a:buFont typeface="Times New Roman"/>
              <a:buNone/>
            </a:pPr>
            <a:r>
              <a:rPr lang="en" b="0" i="1" u="none" strike="noStrike" cap="none">
                <a:solidFill>
                  <a:srgbClr val="1A9988"/>
                </a:solidFill>
                <a:latin typeface="Times New Roman"/>
                <a:ea typeface="Times New Roman"/>
                <a:cs typeface="Times New Roman"/>
                <a:sym typeface="Times New Roman"/>
              </a:rPr>
              <a:t>For Diagnostic output 2</a:t>
            </a:r>
            <a:r>
              <a:rPr lang="en" b="0" i="0" u="none" strike="noStrike" cap="none">
                <a:solidFill>
                  <a:srgbClr val="1A9988"/>
                </a:solidFill>
                <a:latin typeface="Times New Roman"/>
                <a:ea typeface="Times New Roman"/>
                <a:cs typeface="Times New Roman"/>
                <a:sym typeface="Times New Roman"/>
              </a:rPr>
              <a:t> (</a:t>
            </a:r>
            <a:r>
              <a:rPr lang="en" b="1" i="0" u="none" strike="noStrike" cap="none">
                <a:solidFill>
                  <a:srgbClr val="1A9988"/>
                </a:solidFill>
                <a:latin typeface="Times New Roman"/>
                <a:ea typeface="Times New Roman"/>
                <a:cs typeface="Times New Roman"/>
                <a:sym typeface="Times New Roman"/>
              </a:rPr>
              <a:t>Alignment Score: 3</a:t>
            </a:r>
            <a:r>
              <a:rPr lang="en" b="0" i="0" u="none" strike="noStrike" cap="none">
                <a:solidFill>
                  <a:srgbClr val="1A9988"/>
                </a:solidFill>
                <a:latin typeface="Times New Roman"/>
                <a:ea typeface="Times New Roman"/>
                <a:cs typeface="Times New Roman"/>
                <a:sym typeface="Times New Roman"/>
              </a:rPr>
              <a:t>)</a:t>
            </a:r>
            <a:endParaRPr b="0" i="0" u="none" strike="noStrike" cap="none">
              <a:solidFill>
                <a:srgbClr val="1A9988"/>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1A9988"/>
              </a:buClr>
              <a:buSzPts val="1400"/>
              <a:buFont typeface="Times New Roman"/>
              <a:buNone/>
            </a:pPr>
            <a:r>
              <a:rPr lang="en" b="0" i="0" u="none" strike="noStrike" cap="none">
                <a:solidFill>
                  <a:srgbClr val="1A9988"/>
                </a:solidFill>
                <a:latin typeface="Times New Roman"/>
                <a:ea typeface="Times New Roman"/>
                <a:cs typeface="Times New Roman"/>
                <a:sym typeface="Times New Roman"/>
              </a:rPr>
              <a:t>A1: Yes; A2: [there is takeaway, there is takeaway]; </a:t>
            </a:r>
            <a:endParaRPr b="0" i="0" u="none" strike="noStrike" cap="none">
              <a:solidFill>
                <a:srgbClr val="000000"/>
              </a:solidFill>
              <a:latin typeface="Times New Roman"/>
              <a:ea typeface="Times New Roman"/>
              <a:cs typeface="Times New Roman"/>
              <a:sym typeface="Times New Roman"/>
            </a:endParaRPr>
          </a:p>
        </p:txBody>
      </p:sp>
      <p:sp>
        <p:nvSpPr>
          <p:cNvPr id="284" name="Google Shape;284;p41"/>
          <p:cNvSpPr txBox="1"/>
          <p:nvPr/>
        </p:nvSpPr>
        <p:spPr>
          <a:xfrm>
            <a:off x="6210513" y="2731900"/>
            <a:ext cx="2526600" cy="239700"/>
          </a:xfrm>
          <a:prstGeom prst="rect">
            <a:avLst/>
          </a:prstGeom>
          <a:noFill/>
          <a:ln>
            <a:noFill/>
          </a:ln>
        </p:spPr>
        <p:txBody>
          <a:bodyPr spcFirstLastPara="1" wrap="square" lIns="45700" tIns="45700" rIns="45700" bIns="45700" anchor="t" anchorCtr="0">
            <a:noAutofit/>
          </a:bodyPr>
          <a:lstStyle/>
          <a:p>
            <a:pPr marL="0" marR="0" lvl="0" indent="0" algn="ctr" rtl="0">
              <a:lnSpc>
                <a:spcPct val="100000"/>
              </a:lnSpc>
              <a:spcBef>
                <a:spcPts val="0"/>
              </a:spcBef>
              <a:spcAft>
                <a:spcPts val="0"/>
              </a:spcAft>
              <a:buClr>
                <a:srgbClr val="6AA4C8"/>
              </a:buClr>
              <a:buSzPts val="1600"/>
              <a:buFont typeface="Times New Roman"/>
              <a:buNone/>
            </a:pPr>
            <a:r>
              <a:rPr lang="en" sz="1600" b="0" i="0" u="none" strike="noStrike" cap="none">
                <a:solidFill>
                  <a:schemeClr val="dk1"/>
                </a:solidFill>
                <a:latin typeface="Times New Roman"/>
                <a:ea typeface="Times New Roman"/>
                <a:cs typeface="Times New Roman"/>
                <a:sym typeface="Times New Roman"/>
              </a:rPr>
              <a:t>iii. Automatic Feedback</a:t>
            </a:r>
            <a:endParaRPr sz="1600" b="0" i="0" u="none" strike="noStrike" cap="none">
              <a:solidFill>
                <a:schemeClr val="dk1"/>
              </a:solidFill>
              <a:latin typeface="Times New Roman"/>
              <a:ea typeface="Times New Roman"/>
              <a:cs typeface="Times New Roman"/>
              <a:sym typeface="Times New Roman"/>
            </a:endParaRPr>
          </a:p>
        </p:txBody>
      </p:sp>
      <p:sp>
        <p:nvSpPr>
          <p:cNvPr id="285" name="Google Shape;285;p41"/>
          <p:cNvSpPr txBox="1"/>
          <p:nvPr/>
        </p:nvSpPr>
        <p:spPr>
          <a:xfrm>
            <a:off x="3911200" y="2321672"/>
            <a:ext cx="2238900" cy="757200"/>
          </a:xfrm>
          <a:prstGeom prst="rect">
            <a:avLst/>
          </a:prstGeom>
          <a:noFill/>
          <a:ln>
            <a:noFill/>
          </a:ln>
        </p:spPr>
        <p:txBody>
          <a:bodyPr spcFirstLastPara="1" wrap="square" lIns="45700" tIns="45700" rIns="45700" bIns="45700" anchor="t" anchorCtr="0">
            <a:noAutofit/>
          </a:bodyPr>
          <a:lstStyle/>
          <a:p>
            <a:pPr marL="0" lvl="0" indent="0" algn="ctr" rtl="0">
              <a:spcBef>
                <a:spcPts val="0"/>
              </a:spcBef>
              <a:spcAft>
                <a:spcPts val="0"/>
              </a:spcAft>
              <a:buClr>
                <a:schemeClr val="dk1"/>
              </a:buClr>
              <a:buSzPts val="1100"/>
              <a:buFont typeface="Arial"/>
              <a:buNone/>
            </a:pPr>
            <a:r>
              <a:rPr lang="en" sz="1600" b="1">
                <a:solidFill>
                  <a:srgbClr val="548235"/>
                </a:solidFill>
                <a:latin typeface="Times New Roman"/>
                <a:ea typeface="Times New Roman"/>
                <a:cs typeface="Times New Roman"/>
                <a:sym typeface="Times New Roman"/>
              </a:rPr>
              <a:t>Refinement with</a:t>
            </a:r>
            <a:endParaRPr sz="1600" b="1">
              <a:solidFill>
                <a:srgbClr val="548235"/>
              </a:solidFill>
              <a:latin typeface="Times New Roman"/>
              <a:ea typeface="Times New Roman"/>
              <a:cs typeface="Times New Roman"/>
              <a:sym typeface="Times New Roman"/>
            </a:endParaRPr>
          </a:p>
          <a:p>
            <a:pPr marL="0" marR="0" lvl="0" indent="0" algn="ctr" rtl="0">
              <a:lnSpc>
                <a:spcPct val="100000"/>
              </a:lnSpc>
              <a:spcBef>
                <a:spcPts val="0"/>
              </a:spcBef>
              <a:spcAft>
                <a:spcPts val="0"/>
              </a:spcAft>
              <a:buClr>
                <a:srgbClr val="00B050"/>
              </a:buClr>
              <a:buSzPts val="1600"/>
              <a:buFont typeface="Times New Roman"/>
              <a:buNone/>
            </a:pPr>
            <a:r>
              <a:rPr lang="en" sz="1600" b="1">
                <a:solidFill>
                  <a:srgbClr val="548235"/>
                </a:solidFill>
                <a:latin typeface="Times New Roman"/>
                <a:ea typeface="Times New Roman"/>
                <a:cs typeface="Times New Roman"/>
                <a:sym typeface="Times New Roman"/>
              </a:rPr>
              <a:t>Meta-Feedback</a:t>
            </a:r>
            <a:endParaRPr sz="1600" b="1">
              <a:solidFill>
                <a:srgbClr val="548235"/>
              </a:solidFill>
              <a:latin typeface="Times New Roman"/>
              <a:ea typeface="Times New Roman"/>
              <a:cs typeface="Times New Roman"/>
              <a:sym typeface="Times New Roman"/>
            </a:endParaRPr>
          </a:p>
        </p:txBody>
      </p:sp>
      <p:cxnSp>
        <p:nvCxnSpPr>
          <p:cNvPr id="286" name="Google Shape;286;p41"/>
          <p:cNvCxnSpPr/>
          <p:nvPr/>
        </p:nvCxnSpPr>
        <p:spPr>
          <a:xfrm flipH="1">
            <a:off x="3738411" y="1643955"/>
            <a:ext cx="12600" cy="405600"/>
          </a:xfrm>
          <a:prstGeom prst="straightConnector1">
            <a:avLst/>
          </a:prstGeom>
          <a:noFill/>
          <a:ln w="28575" cap="flat" cmpd="sng">
            <a:solidFill>
              <a:srgbClr val="C55A11"/>
            </a:solidFill>
            <a:prstDash val="solid"/>
            <a:miter lim="800000"/>
            <a:headEnd type="none" w="sm" len="sm"/>
            <a:tailEnd type="triangle" w="med" len="med"/>
          </a:ln>
        </p:spPr>
      </p:cxnSp>
      <p:sp>
        <p:nvSpPr>
          <p:cNvPr id="287" name="Google Shape;287;p41"/>
          <p:cNvSpPr txBox="1"/>
          <p:nvPr/>
        </p:nvSpPr>
        <p:spPr>
          <a:xfrm>
            <a:off x="4221200" y="1763306"/>
            <a:ext cx="1881000" cy="584100"/>
          </a:xfrm>
          <a:prstGeom prst="rect">
            <a:avLst/>
          </a:prstGeom>
          <a:noFill/>
          <a:ln>
            <a:noFill/>
          </a:ln>
        </p:spPr>
        <p:txBody>
          <a:bodyPr spcFirstLastPara="1" wrap="square" lIns="45700" tIns="45700" rIns="45700" bIns="45700" anchor="t" anchorCtr="0">
            <a:noAutofit/>
          </a:bodyPr>
          <a:lstStyle/>
          <a:p>
            <a:pPr marL="0" lvl="0" indent="0" algn="l" rtl="0">
              <a:spcBef>
                <a:spcPts val="0"/>
              </a:spcBef>
              <a:spcAft>
                <a:spcPts val="0"/>
              </a:spcAft>
              <a:buClr>
                <a:schemeClr val="dk1"/>
              </a:buClr>
              <a:buSzPts val="1100"/>
              <a:buFont typeface="Arial"/>
              <a:buNone/>
            </a:pPr>
            <a:r>
              <a:rPr lang="en" sz="1600" b="1">
                <a:solidFill>
                  <a:srgbClr val="C55A11"/>
                </a:solidFill>
                <a:latin typeface="Times New Roman"/>
                <a:ea typeface="Times New Roman"/>
                <a:cs typeface="Times New Roman"/>
                <a:sym typeface="Times New Roman"/>
              </a:rPr>
              <a:t>Auto-identifying</a:t>
            </a:r>
            <a:endParaRPr sz="1600" b="1">
              <a:solidFill>
                <a:srgbClr val="C55A11"/>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6AA4C8"/>
              </a:buClr>
              <a:buSzPts val="2800"/>
              <a:buFont typeface="Times New Roman"/>
              <a:buNone/>
            </a:pPr>
            <a:r>
              <a:rPr lang="en" sz="1600" b="1">
                <a:solidFill>
                  <a:srgbClr val="C55A11"/>
                </a:solidFill>
                <a:latin typeface="Times New Roman"/>
                <a:ea typeface="Times New Roman"/>
                <a:cs typeface="Times New Roman"/>
                <a:sym typeface="Times New Roman"/>
              </a:rPr>
              <a:t>Failure Modes</a:t>
            </a:r>
            <a:endParaRPr sz="1600" b="1">
              <a:solidFill>
                <a:srgbClr val="C55A11"/>
              </a:solidFill>
              <a:latin typeface="Times New Roman"/>
              <a:ea typeface="Times New Roman"/>
              <a:cs typeface="Times New Roman"/>
              <a:sym typeface="Times New Roman"/>
            </a:endParaRPr>
          </a:p>
        </p:txBody>
      </p:sp>
      <p:sp>
        <p:nvSpPr>
          <p:cNvPr id="288" name="Google Shape;288;p41"/>
          <p:cNvSpPr txBox="1"/>
          <p:nvPr/>
        </p:nvSpPr>
        <p:spPr>
          <a:xfrm>
            <a:off x="5557875" y="830975"/>
            <a:ext cx="3571500" cy="1083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 sz="1500" b="0" i="0" u="none" strike="noStrike" cap="none">
                <a:solidFill>
                  <a:srgbClr val="000000"/>
                </a:solidFill>
                <a:latin typeface="Times New Roman"/>
                <a:ea typeface="Times New Roman"/>
                <a:cs typeface="Times New Roman"/>
                <a:sym typeface="Times New Roman"/>
              </a:rPr>
              <a:t>Q1: Is it consistent with the given error type.</a:t>
            </a:r>
            <a:endParaRPr sz="15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500" b="0" i="0" u="none" strike="noStrike" cap="none">
                <a:solidFill>
                  <a:srgbClr val="000000"/>
                </a:solidFill>
                <a:latin typeface="Times New Roman"/>
                <a:ea typeface="Times New Roman"/>
                <a:cs typeface="Times New Roman"/>
                <a:sym typeface="Times New Roman"/>
              </a:rPr>
              <a:t>Q2: Parse it into incorrect and correct phrase.</a:t>
            </a:r>
            <a:endParaRPr sz="1500" b="0" i="0" u="none" strike="noStrike" cap="none">
              <a:solidFill>
                <a:srgbClr val="000000"/>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Arial"/>
              <a:buNone/>
            </a:pPr>
            <a:r>
              <a:rPr lang="en" sz="1500" b="0" i="0" u="none" strike="noStrike" cap="none">
                <a:solidFill>
                  <a:srgbClr val="000000"/>
                </a:solidFill>
                <a:latin typeface="Times New Roman"/>
                <a:ea typeface="Times New Roman"/>
                <a:cs typeface="Times New Roman"/>
                <a:sym typeface="Times New Roman"/>
              </a:rPr>
              <a:t>Q3: Is incorrect phrase semantically different from correct phrase?  ...</a:t>
            </a:r>
            <a:endParaRPr sz="1500" b="0" i="0" u="none" strike="noStrike" cap="none">
              <a:solidFill>
                <a:srgbClr val="000000"/>
              </a:solidFill>
              <a:latin typeface="Times New Roman"/>
              <a:ea typeface="Times New Roman"/>
              <a:cs typeface="Times New Roman"/>
              <a:sym typeface="Times New Roman"/>
            </a:endParaRPr>
          </a:p>
        </p:txBody>
      </p:sp>
      <p:sp>
        <p:nvSpPr>
          <p:cNvPr id="289" name="Google Shape;289;p41"/>
          <p:cNvSpPr txBox="1"/>
          <p:nvPr/>
        </p:nvSpPr>
        <p:spPr>
          <a:xfrm>
            <a:off x="6584225" y="1838075"/>
            <a:ext cx="2126700" cy="4473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6AA4C8"/>
              </a:buClr>
              <a:buSzPts val="1600"/>
              <a:buFont typeface="Times New Roman"/>
              <a:buNone/>
            </a:pPr>
            <a:r>
              <a:rPr lang="en" sz="1600" b="0" i="0" u="none" strike="noStrike" cap="none">
                <a:solidFill>
                  <a:schemeClr val="dk1"/>
                </a:solidFill>
                <a:latin typeface="Times New Roman"/>
                <a:ea typeface="Times New Roman"/>
                <a:cs typeface="Times New Roman"/>
                <a:sym typeface="Times New Roman"/>
              </a:rPr>
              <a:t>ii. Pass explanations with query to GPT4</a:t>
            </a:r>
            <a:endParaRPr sz="1600" b="0" i="0" u="none" strike="noStrike" cap="none">
              <a:solidFill>
                <a:schemeClr val="dk1"/>
              </a:solidFill>
              <a:latin typeface="Times New Roman"/>
              <a:ea typeface="Times New Roman"/>
              <a:cs typeface="Times New Roman"/>
              <a:sym typeface="Times New Roman"/>
            </a:endParaRPr>
          </a:p>
        </p:txBody>
      </p:sp>
      <p:sp>
        <p:nvSpPr>
          <p:cNvPr id="290" name="Google Shape;290;p41"/>
          <p:cNvSpPr/>
          <p:nvPr/>
        </p:nvSpPr>
        <p:spPr>
          <a:xfrm>
            <a:off x="426925" y="3179775"/>
            <a:ext cx="3935100" cy="1378800"/>
          </a:xfrm>
          <a:prstGeom prst="roundRect">
            <a:avLst>
              <a:gd name="adj" fmla="val 19889"/>
            </a:avLst>
          </a:prstGeom>
          <a:noFill/>
          <a:ln w="12700" cap="flat" cmpd="sng">
            <a:solidFill>
              <a:srgbClr val="000000"/>
            </a:solidFill>
            <a:prstDash val="solid"/>
            <a:miter lim="800000"/>
            <a:headEnd type="none" w="sm" len="sm"/>
            <a:tailEnd type="none" w="sm" len="sm"/>
          </a:ln>
        </p:spPr>
        <p:txBody>
          <a:bodyPr spcFirstLastPara="1" wrap="square" lIns="45700" tIns="45700" rIns="45700" bIns="45700" anchor="ctr" anchorCtr="0">
            <a:noAutofit/>
          </a:bodyPr>
          <a:lstStyle/>
          <a:p>
            <a:pPr marL="0" marR="0" lvl="0" indent="0" algn="ctr" rtl="0">
              <a:lnSpc>
                <a:spcPct val="100000"/>
              </a:lnSpc>
              <a:spcBef>
                <a:spcPts val="0"/>
              </a:spcBef>
              <a:spcAft>
                <a:spcPts val="0"/>
              </a:spcAft>
              <a:buClr>
                <a:srgbClr val="FFFFFF"/>
              </a:buClr>
              <a:buSzPts val="1800"/>
              <a:buFont typeface="Calibri"/>
              <a:buNone/>
            </a:pPr>
            <a:endParaRPr sz="1800" b="0" i="0" u="none" strike="noStrike" cap="none">
              <a:solidFill>
                <a:srgbClr val="000000"/>
              </a:solidFill>
              <a:latin typeface="Calibri"/>
              <a:ea typeface="Calibri"/>
              <a:cs typeface="Calibri"/>
              <a:sym typeface="Calibri"/>
            </a:endParaRPr>
          </a:p>
        </p:txBody>
      </p:sp>
      <p:sp>
        <p:nvSpPr>
          <p:cNvPr id="291" name="Google Shape;291;p41"/>
          <p:cNvSpPr txBox="1"/>
          <p:nvPr/>
        </p:nvSpPr>
        <p:spPr>
          <a:xfrm>
            <a:off x="524625" y="3179775"/>
            <a:ext cx="3853200" cy="1108200"/>
          </a:xfrm>
          <a:prstGeom prst="rect">
            <a:avLst/>
          </a:prstGeom>
          <a:noFill/>
          <a:ln>
            <a:noFill/>
          </a:ln>
        </p:spPr>
        <p:txBody>
          <a:bodyPr spcFirstLastPara="1" wrap="square" lIns="45700" tIns="45700" rIns="45700" bIns="45700" anchor="t" anchorCtr="0">
            <a:noAutofit/>
          </a:bodyPr>
          <a:lstStyle/>
          <a:p>
            <a:pPr marL="0" marR="0" lvl="0" indent="0" algn="l" rtl="0">
              <a:lnSpc>
                <a:spcPct val="100000"/>
              </a:lnSpc>
              <a:spcBef>
                <a:spcPts val="0"/>
              </a:spcBef>
              <a:spcAft>
                <a:spcPts val="0"/>
              </a:spcAft>
              <a:buClr>
                <a:srgbClr val="000000"/>
              </a:buClr>
              <a:buSzPts val="1400"/>
              <a:buFont typeface="Comic Sans MS"/>
              <a:buNone/>
            </a:pPr>
            <a:r>
              <a:rPr lang="en" b="1" i="0" u="none" strike="noStrike" cap="none">
                <a:solidFill>
                  <a:srgbClr val="548235"/>
                </a:solidFill>
                <a:latin typeface="Times New Roman"/>
                <a:ea typeface="Times New Roman"/>
                <a:cs typeface="Times New Roman"/>
                <a:sym typeface="Times New Roman"/>
              </a:rPr>
              <a:t>Good</a:t>
            </a:r>
            <a:r>
              <a:rPr lang="en" b="0" i="0" u="none" strike="noStrike" cap="none">
                <a:solidFill>
                  <a:srgbClr val="548235"/>
                </a:solidFill>
                <a:latin typeface="Times New Roman"/>
                <a:ea typeface="Times New Roman"/>
                <a:cs typeface="Times New Roman"/>
                <a:sym typeface="Times New Roman"/>
              </a:rPr>
              <a:t>: The translation uses an awkward phrasing "Usually when there is takeaway," instead of "Usually, when there's a delivery."</a:t>
            </a:r>
            <a:endParaRPr b="0" i="0" u="none" strike="noStrike" cap="none">
              <a:solidFill>
                <a:srgbClr val="548235"/>
              </a:solidFill>
              <a:latin typeface="Times New Roman"/>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400"/>
              <a:buFont typeface="Comic Sans MS"/>
              <a:buNone/>
            </a:pPr>
            <a:r>
              <a:rPr lang="en" b="1" i="0" u="none" strike="noStrike" cap="none">
                <a:solidFill>
                  <a:srgbClr val="000000"/>
                </a:solidFill>
                <a:latin typeface="Times New Roman"/>
                <a:ea typeface="Times New Roman"/>
                <a:cs typeface="Times New Roman"/>
                <a:sym typeface="Times New Roman"/>
              </a:rPr>
              <a:t>Bad</a:t>
            </a:r>
            <a:r>
              <a:rPr lang="en" b="0" i="0" u="none" strike="noStrike" cap="none">
                <a:solidFill>
                  <a:srgbClr val="000000"/>
                </a:solidFill>
                <a:latin typeface="Times New Roman"/>
                <a:ea typeface="Times New Roman"/>
                <a:cs typeface="Times New Roman"/>
                <a:sym typeface="Times New Roman"/>
              </a:rPr>
              <a:t>: The translation uses " there is takeaway" instead of " there is takeaway," which alters the meaning of the sentence.</a:t>
            </a:r>
            <a:endParaRPr b="0" i="0" u="none" strike="noStrike" cap="none">
              <a:solidFill>
                <a:srgbClr val="000000"/>
              </a:solidFill>
              <a:latin typeface="Arial"/>
              <a:ea typeface="Arial"/>
              <a:cs typeface="Arial"/>
              <a:sym typeface="Arial"/>
            </a:endParaRPr>
          </a:p>
        </p:txBody>
      </p:sp>
      <p:cxnSp>
        <p:nvCxnSpPr>
          <p:cNvPr id="292" name="Google Shape;292;p41"/>
          <p:cNvCxnSpPr/>
          <p:nvPr/>
        </p:nvCxnSpPr>
        <p:spPr>
          <a:xfrm>
            <a:off x="2609371" y="2487763"/>
            <a:ext cx="767400" cy="0"/>
          </a:xfrm>
          <a:prstGeom prst="straightConnector1">
            <a:avLst/>
          </a:prstGeom>
          <a:noFill/>
          <a:ln w="28575" cap="flat" cmpd="sng">
            <a:solidFill>
              <a:srgbClr val="000000"/>
            </a:solidFill>
            <a:prstDash val="solid"/>
            <a:miter lim="800000"/>
            <a:headEnd type="none" w="sm" len="sm"/>
            <a:tailEnd type="triangle" w="med" len="med"/>
          </a:ln>
        </p:spPr>
      </p:cxnSp>
      <p:pic>
        <p:nvPicPr>
          <p:cNvPr id="293" name="Google Shape;293;p41"/>
          <p:cNvPicPr preferRelativeResize="0"/>
          <p:nvPr/>
        </p:nvPicPr>
        <p:blipFill>
          <a:blip r:embed="rId10">
            <a:alphaModFix/>
          </a:blip>
          <a:stretch>
            <a:fillRect/>
          </a:stretch>
        </p:blipFill>
        <p:spPr>
          <a:xfrm>
            <a:off x="6435019" y="4771631"/>
            <a:ext cx="2077576" cy="309881"/>
          </a:xfrm>
          <a:prstGeom prst="rect">
            <a:avLst/>
          </a:prstGeom>
          <a:noFill/>
          <a:ln>
            <a:noFill/>
          </a:ln>
        </p:spPr>
      </p:pic>
      <p:sp>
        <p:nvSpPr>
          <p:cNvPr id="294" name="Google Shape;294;p4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6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7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9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7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6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5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8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8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7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8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28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26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28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72"/>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29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5"/>
          <p:cNvSpPr txBox="1">
            <a:spLocks noGrp="1"/>
          </p:cNvSpPr>
          <p:nvPr>
            <p:ph type="title"/>
          </p:nvPr>
        </p:nvSpPr>
        <p:spPr>
          <a:xfrm>
            <a:off x="296154" y="205375"/>
            <a:ext cx="8266800" cy="2625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latin typeface="Gill Sans"/>
                <a:ea typeface="Gill Sans"/>
                <a:cs typeface="Gill Sans"/>
                <a:sym typeface="Gill Sans"/>
              </a:rPr>
              <a:t>NLG Evaluation: Observations and Challenges</a:t>
            </a:r>
            <a:endParaRPr>
              <a:latin typeface="Gill Sans"/>
              <a:ea typeface="Gill Sans"/>
              <a:cs typeface="Gill Sans"/>
              <a:sym typeface="Gill Sans"/>
            </a:endParaRPr>
          </a:p>
        </p:txBody>
      </p:sp>
      <p:sp>
        <p:nvSpPr>
          <p:cNvPr id="199" name="Google Shape;199;p35"/>
          <p:cNvSpPr txBox="1">
            <a:spLocks noGrp="1"/>
          </p:cNvSpPr>
          <p:nvPr>
            <p:ph type="body" idx="1"/>
          </p:nvPr>
        </p:nvSpPr>
        <p:spPr>
          <a:xfrm>
            <a:off x="296150" y="677900"/>
            <a:ext cx="8330100" cy="4177500"/>
          </a:xfrm>
          <a:prstGeom prst="rect">
            <a:avLst/>
          </a:prstGeom>
        </p:spPr>
        <p:txBody>
          <a:bodyPr spcFirstLastPara="1" wrap="square" lIns="91425" tIns="45700" rIns="91425" bIns="45700" anchor="t" anchorCtr="0">
            <a:noAutofit/>
          </a:bodyPr>
          <a:lstStyle/>
          <a:p>
            <a:pPr marL="457200" lvl="0" indent="-349250" algn="l" rtl="0">
              <a:spcBef>
                <a:spcPts val="750"/>
              </a:spcBef>
              <a:spcAft>
                <a:spcPts val="0"/>
              </a:spcAft>
              <a:buSzPts val="1900"/>
              <a:buFont typeface="Gill Sans"/>
              <a:buAutoNum type="arabicPeriod"/>
            </a:pPr>
            <a:r>
              <a:rPr lang="en" sz="1900">
                <a:latin typeface="Gill Sans"/>
                <a:ea typeface="Gill Sans"/>
                <a:cs typeface="Gill Sans"/>
                <a:sym typeface="Gill Sans"/>
              </a:rPr>
              <a:t>In the age of LLMs, no matter what you work on, it boils down to EVALUATION.</a:t>
            </a:r>
            <a:endParaRPr sz="1900">
              <a:latin typeface="Gill Sans"/>
              <a:ea typeface="Gill Sans"/>
              <a:cs typeface="Gill Sans"/>
              <a:sym typeface="Gill Sans"/>
            </a:endParaRPr>
          </a:p>
          <a:p>
            <a:pPr marL="457200" lvl="0" indent="0" algn="l" rtl="0">
              <a:spcBef>
                <a:spcPts val="750"/>
              </a:spcBef>
              <a:spcAft>
                <a:spcPts val="0"/>
              </a:spcAft>
              <a:buNone/>
            </a:pPr>
            <a:endParaRPr sz="1900">
              <a:latin typeface="Gill Sans"/>
              <a:ea typeface="Gill Sans"/>
              <a:cs typeface="Gill Sans"/>
              <a:sym typeface="Gill Sans"/>
            </a:endParaRPr>
          </a:p>
          <a:p>
            <a:pPr marL="457200" lvl="0" indent="-349250" algn="l" rtl="0">
              <a:spcBef>
                <a:spcPts val="750"/>
              </a:spcBef>
              <a:spcAft>
                <a:spcPts val="0"/>
              </a:spcAft>
              <a:buSzPts val="1900"/>
              <a:buFont typeface="Gill Sans"/>
              <a:buAutoNum type="arabicPeriod"/>
            </a:pPr>
            <a:r>
              <a:rPr lang="en" sz="1900">
                <a:latin typeface="Gill Sans"/>
                <a:ea typeface="Gill Sans"/>
                <a:cs typeface="Gill Sans"/>
                <a:sym typeface="Gill Sans"/>
              </a:rPr>
              <a:t>In the past, even though everyone knows the limitations of BLEU, people still used it for MT for 20 years. It was even used in dialogue, data-to-text generation, and many other tasks.</a:t>
            </a:r>
            <a:endParaRPr sz="1900">
              <a:latin typeface="Gill Sans"/>
              <a:ea typeface="Gill Sans"/>
              <a:cs typeface="Gill Sans"/>
              <a:sym typeface="Gill Sans"/>
            </a:endParaRPr>
          </a:p>
          <a:p>
            <a:pPr marL="457200" lvl="0" indent="0" algn="l" rtl="0">
              <a:spcBef>
                <a:spcPts val="750"/>
              </a:spcBef>
              <a:spcAft>
                <a:spcPts val="0"/>
              </a:spcAft>
              <a:buNone/>
            </a:pPr>
            <a:endParaRPr sz="1900">
              <a:latin typeface="Gill Sans"/>
              <a:ea typeface="Gill Sans"/>
              <a:cs typeface="Gill Sans"/>
              <a:sym typeface="Gill Sans"/>
            </a:endParaRPr>
          </a:p>
          <a:p>
            <a:pPr marL="457200" lvl="0" indent="-349250" algn="l" rtl="0">
              <a:spcBef>
                <a:spcPts val="750"/>
              </a:spcBef>
              <a:spcAft>
                <a:spcPts val="0"/>
              </a:spcAft>
              <a:buSzPts val="1900"/>
              <a:buFont typeface="Gill Sans"/>
              <a:buAutoNum type="arabicPeriod"/>
            </a:pPr>
            <a:r>
              <a:rPr lang="en" sz="1900">
                <a:latin typeface="Gill Sans"/>
                <a:ea typeface="Gill Sans"/>
                <a:cs typeface="Gill Sans"/>
                <a:sym typeface="Gill Sans"/>
              </a:rPr>
              <a:t>I argue that people can no longer use it anymore: the fundamental advantage of LLMs is the long and diverse output (OOD), and with long/diverse outputs, </a:t>
            </a:r>
            <a:r>
              <a:rPr lang="en" sz="1900" b="1">
                <a:latin typeface="Gill Sans"/>
                <a:ea typeface="Gill Sans"/>
                <a:cs typeface="Gill Sans"/>
                <a:sym typeface="Gill Sans"/>
              </a:rPr>
              <a:t>BLEU/ROUGE will have significantly decreased correlations with human judgments.</a:t>
            </a:r>
            <a:endParaRPr sz="1900" b="1">
              <a:latin typeface="Gill Sans"/>
              <a:ea typeface="Gill Sans"/>
              <a:cs typeface="Gill Sans"/>
              <a:sym typeface="Gill Sans"/>
            </a:endParaRPr>
          </a:p>
          <a:p>
            <a:pPr marL="0" lvl="0" indent="0" algn="l" rtl="0">
              <a:spcBef>
                <a:spcPts val="750"/>
              </a:spcBef>
              <a:spcAft>
                <a:spcPts val="0"/>
              </a:spcAft>
              <a:buNone/>
            </a:pPr>
            <a:endParaRPr sz="1900">
              <a:latin typeface="Gill Sans"/>
              <a:ea typeface="Gill Sans"/>
              <a:cs typeface="Gill Sans"/>
              <a:sym typeface="Gill Sans"/>
            </a:endParaRPr>
          </a:p>
        </p:txBody>
      </p:sp>
      <p:pic>
        <p:nvPicPr>
          <p:cNvPr id="200" name="Google Shape;200;p35"/>
          <p:cNvPicPr preferRelativeResize="0"/>
          <p:nvPr/>
        </p:nvPicPr>
        <p:blipFill>
          <a:blip r:embed="rId3">
            <a:alphaModFix/>
          </a:blip>
          <a:stretch>
            <a:fillRect/>
          </a:stretch>
        </p:blipFill>
        <p:spPr>
          <a:xfrm>
            <a:off x="6339769" y="4771631"/>
            <a:ext cx="2077576" cy="309881"/>
          </a:xfrm>
          <a:prstGeom prst="rect">
            <a:avLst/>
          </a:prstGeom>
          <a:noFill/>
          <a:ln>
            <a:noFill/>
          </a:ln>
        </p:spPr>
      </p:pic>
      <p:sp>
        <p:nvSpPr>
          <p:cNvPr id="201" name="Google Shape;201;p3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42"/>
          <p:cNvSpPr txBox="1">
            <a:spLocks noGrp="1"/>
          </p:cNvSpPr>
          <p:nvPr>
            <p:ph type="title"/>
          </p:nvPr>
        </p:nvSpPr>
        <p:spPr>
          <a:xfrm>
            <a:off x="406952" y="105269"/>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How do we generate Synthetic Dataset</a:t>
            </a:r>
            <a:endParaRPr/>
          </a:p>
        </p:txBody>
      </p:sp>
      <p:pic>
        <p:nvPicPr>
          <p:cNvPr id="300" name="Google Shape;300;p42" descr="Picture 13"/>
          <p:cNvPicPr preferRelativeResize="0"/>
          <p:nvPr/>
        </p:nvPicPr>
        <p:blipFill rotWithShape="1">
          <a:blip r:embed="rId3">
            <a:alphaModFix/>
          </a:blip>
          <a:srcRect/>
          <a:stretch/>
        </p:blipFill>
        <p:spPr>
          <a:xfrm>
            <a:off x="3721774" y="1587449"/>
            <a:ext cx="1092025" cy="875963"/>
          </a:xfrm>
          <a:prstGeom prst="rect">
            <a:avLst/>
          </a:prstGeom>
          <a:noFill/>
          <a:ln>
            <a:noFill/>
          </a:ln>
        </p:spPr>
      </p:pic>
      <p:sp>
        <p:nvSpPr>
          <p:cNvPr id="301" name="Google Shape;301;p42"/>
          <p:cNvSpPr/>
          <p:nvPr/>
        </p:nvSpPr>
        <p:spPr>
          <a:xfrm>
            <a:off x="287450" y="623650"/>
            <a:ext cx="4157700" cy="1119600"/>
          </a:xfrm>
          <a:prstGeom prst="cloudCallout">
            <a:avLst>
              <a:gd name="adj1" fmla="val 31260"/>
              <a:gd name="adj2" fmla="val 62553"/>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You are evaluating a model output based on a reference, which describes semantics about text.</a:t>
            </a:r>
            <a:endParaRPr>
              <a:latin typeface="Century Gothic"/>
              <a:ea typeface="Century Gothic"/>
              <a:cs typeface="Century Gothic"/>
              <a:sym typeface="Century Gothic"/>
            </a:endParaRPr>
          </a:p>
        </p:txBody>
      </p:sp>
      <p:sp>
        <p:nvSpPr>
          <p:cNvPr id="302" name="Google Shape;302;p42"/>
          <p:cNvSpPr/>
          <p:nvPr/>
        </p:nvSpPr>
        <p:spPr>
          <a:xfrm>
            <a:off x="4646750" y="740925"/>
            <a:ext cx="4157700" cy="876000"/>
          </a:xfrm>
          <a:prstGeom prst="cloudCallout">
            <a:avLst>
              <a:gd name="adj1" fmla="val -44541"/>
              <a:gd name="adj2" fmla="val 67449"/>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latin typeface="Century Gothic"/>
                <a:ea typeface="Century Gothic"/>
                <a:cs typeface="Century Gothic"/>
                <a:sym typeface="Century Gothic"/>
              </a:rPr>
              <a:t>T</a:t>
            </a:r>
            <a:r>
              <a:rPr lang="en">
                <a:solidFill>
                  <a:schemeClr val="dk1"/>
                </a:solidFill>
                <a:latin typeface="Century Gothic"/>
                <a:ea typeface="Century Gothic"/>
                <a:cs typeface="Century Gothic"/>
                <a:sym typeface="Century Gothic"/>
              </a:rPr>
              <a:t>he correct translation is, "The art of writing for educational publications…”</a:t>
            </a:r>
            <a:endParaRPr>
              <a:latin typeface="Century Gothic"/>
              <a:ea typeface="Century Gothic"/>
              <a:cs typeface="Century Gothic"/>
              <a:sym typeface="Century Gothic"/>
            </a:endParaRPr>
          </a:p>
        </p:txBody>
      </p:sp>
      <p:sp>
        <p:nvSpPr>
          <p:cNvPr id="303" name="Google Shape;303;p42"/>
          <p:cNvSpPr/>
          <p:nvPr/>
        </p:nvSpPr>
        <p:spPr>
          <a:xfrm>
            <a:off x="844325" y="1827075"/>
            <a:ext cx="2466600" cy="1044300"/>
          </a:xfrm>
          <a:prstGeom prst="cloudCallout">
            <a:avLst>
              <a:gd name="adj1" fmla="val 66669"/>
              <a:gd name="adj2" fmla="val -33894"/>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Please give 0 minor errors and 2 major errors. </a:t>
            </a:r>
            <a:endParaRPr>
              <a:latin typeface="Century Gothic"/>
              <a:ea typeface="Century Gothic"/>
              <a:cs typeface="Century Gothic"/>
              <a:sym typeface="Century Gothic"/>
            </a:endParaRPr>
          </a:p>
        </p:txBody>
      </p:sp>
      <p:sp>
        <p:nvSpPr>
          <p:cNvPr id="304" name="Google Shape;304;p42"/>
          <p:cNvSpPr/>
          <p:nvPr/>
        </p:nvSpPr>
        <p:spPr>
          <a:xfrm>
            <a:off x="3553900" y="2380688"/>
            <a:ext cx="5591700" cy="2424600"/>
          </a:xfrm>
          <a:prstGeom prst="cloudCallout">
            <a:avLst>
              <a:gd name="adj1" fmla="val -24602"/>
              <a:gd name="adj2" fmla="val -67380"/>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Incorrect Translation: 【Fill in】</a:t>
            </a: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Error type 1: Translation includes information not present in the correct translation</a:t>
            </a: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Major/minor: Major</a:t>
            </a: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Error location 1: 【Fill in】</a:t>
            </a:r>
            <a:endParaRPr>
              <a:solidFill>
                <a:schemeClr val="dk1"/>
              </a:solidFill>
              <a:latin typeface="Century Gothic"/>
              <a:ea typeface="Century Gothic"/>
              <a:cs typeface="Century Gothic"/>
              <a:sym typeface="Century Gothic"/>
            </a:endParaRPr>
          </a:p>
          <a:p>
            <a:pPr marL="457200" lvl="0" indent="0" algn="just" rtl="0">
              <a:spcBef>
                <a:spcPts val="0"/>
              </a:spcBef>
              <a:spcAft>
                <a:spcPts val="0"/>
              </a:spcAft>
              <a:buNone/>
            </a:pPr>
            <a:r>
              <a:rPr lang="en">
                <a:solidFill>
                  <a:schemeClr val="dk1"/>
                </a:solidFill>
                <a:latin typeface="Century Gothic"/>
                <a:ea typeface="Century Gothic"/>
                <a:cs typeface="Century Gothic"/>
                <a:sym typeface="Century Gothic"/>
              </a:rPr>
              <a:t>Explanation for error 1: 【Fill in】</a:t>
            </a:r>
            <a:endParaRPr>
              <a:solidFill>
                <a:schemeClr val="dk1"/>
              </a:solidFill>
              <a:latin typeface="Century Gothic"/>
              <a:ea typeface="Century Gothic"/>
              <a:cs typeface="Century Gothic"/>
              <a:sym typeface="Century Gothic"/>
            </a:endParaRPr>
          </a:p>
        </p:txBody>
      </p:sp>
      <p:sp>
        <p:nvSpPr>
          <p:cNvPr id="305" name="Google Shape;305;p4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43"/>
          <p:cNvSpPr txBox="1">
            <a:spLocks noGrp="1"/>
          </p:cNvSpPr>
          <p:nvPr>
            <p:ph type="title"/>
          </p:nvPr>
        </p:nvSpPr>
        <p:spPr>
          <a:xfrm>
            <a:off x="1882777" y="4421813"/>
            <a:ext cx="8330100" cy="349800"/>
          </a:xfrm>
          <a:prstGeom prst="rect">
            <a:avLst/>
          </a:prstGeom>
        </p:spPr>
        <p:txBody>
          <a:bodyPr spcFirstLastPara="1" wrap="square" lIns="91425" tIns="45700" rIns="91425" bIns="45700" anchor="t" anchorCtr="0">
            <a:noAutofit/>
          </a:bodyPr>
          <a:lstStyle/>
          <a:p>
            <a:pPr marL="0" lvl="0" indent="0" algn="l" rtl="0">
              <a:lnSpc>
                <a:spcPct val="120000"/>
              </a:lnSpc>
              <a:spcBef>
                <a:spcPts val="0"/>
              </a:spcBef>
              <a:spcAft>
                <a:spcPts val="0"/>
              </a:spcAft>
              <a:buClr>
                <a:schemeClr val="dk1"/>
              </a:buClr>
              <a:buSzPts val="1100"/>
              <a:buFont typeface="Arial"/>
              <a:buNone/>
            </a:pPr>
            <a:r>
              <a:rPr lang="en" sz="2000">
                <a:solidFill>
                  <a:srgbClr val="1A1A1A"/>
                </a:solidFill>
                <a:latin typeface="Raleway"/>
                <a:ea typeface="Raleway"/>
                <a:cs typeface="Raleway"/>
                <a:sym typeface="Raleway"/>
              </a:rPr>
              <a:t>Meta-Evaluation of the Explainable Metric</a:t>
            </a:r>
            <a:endParaRPr sz="2000"/>
          </a:p>
        </p:txBody>
      </p:sp>
      <p:graphicFrame>
        <p:nvGraphicFramePr>
          <p:cNvPr id="311" name="Google Shape;311;p43"/>
          <p:cNvGraphicFramePr/>
          <p:nvPr/>
        </p:nvGraphicFramePr>
        <p:xfrm>
          <a:off x="254538" y="895481"/>
          <a:ext cx="8736025" cy="3352690"/>
        </p:xfrm>
        <a:graphic>
          <a:graphicData uri="http://schemas.openxmlformats.org/drawingml/2006/table">
            <a:tbl>
              <a:tblPr>
                <a:noFill/>
                <a:tableStyleId>{6692DCF1-FC1E-4EF1-8823-98022C93141A}</a:tableStyleId>
              </a:tblPr>
              <a:tblGrid>
                <a:gridCol w="1370300">
                  <a:extLst>
                    <a:ext uri="{9D8B030D-6E8A-4147-A177-3AD203B41FA5}">
                      <a16:colId xmlns:a16="http://schemas.microsoft.com/office/drawing/2014/main" val="20000"/>
                    </a:ext>
                  </a:extLst>
                </a:gridCol>
                <a:gridCol w="2607350">
                  <a:extLst>
                    <a:ext uri="{9D8B030D-6E8A-4147-A177-3AD203B41FA5}">
                      <a16:colId xmlns:a16="http://schemas.microsoft.com/office/drawing/2014/main" val="20001"/>
                    </a:ext>
                  </a:extLst>
                </a:gridCol>
                <a:gridCol w="4758375">
                  <a:extLst>
                    <a:ext uri="{9D8B030D-6E8A-4147-A177-3AD203B41FA5}">
                      <a16:colId xmlns:a16="http://schemas.microsoft.com/office/drawing/2014/main" val="20002"/>
                    </a:ext>
                  </a:extLst>
                </a:gridCol>
              </a:tblGrid>
              <a:tr h="285750">
                <a:tc>
                  <a:txBody>
                    <a:bodyPr/>
                    <a:lstStyle/>
                    <a:p>
                      <a:pPr marL="0" lvl="0" indent="0" algn="l" rtl="0">
                        <a:spcBef>
                          <a:spcPts val="0"/>
                        </a:spcBef>
                        <a:spcAft>
                          <a:spcPts val="0"/>
                        </a:spcAft>
                        <a:buNone/>
                      </a:pPr>
                      <a:r>
                        <a:rPr lang="en" sz="1100" b="1">
                          <a:latin typeface="Century Gothic"/>
                          <a:ea typeface="Century Gothic"/>
                          <a:cs typeface="Century Gothic"/>
                          <a:sym typeface="Century Gothic"/>
                        </a:rPr>
                        <a:t>Fields</a:t>
                      </a:r>
                      <a:endParaRPr sz="1100" b="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b="1">
                          <a:latin typeface="Century Gothic"/>
                          <a:ea typeface="Century Gothic"/>
                          <a:cs typeface="Century Gothic"/>
                          <a:sym typeface="Century Gothic"/>
                        </a:rPr>
                        <a:t>Failure Mode</a:t>
                      </a:r>
                      <a:endParaRPr sz="1100" b="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b="1">
                          <a:latin typeface="Century Gothic"/>
                          <a:ea typeface="Century Gothic"/>
                          <a:cs typeface="Century Gothic"/>
                          <a:sym typeface="Century Gothic"/>
                        </a:rPr>
                        <a:t>Description (M is local failure mode, G is global failure mode)</a:t>
                      </a:r>
                      <a:endParaRPr sz="1100" b="1">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Error Type</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Inconsistency to explanation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M1: Error type is inconsistent with explanation</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1"/>
                  </a:ext>
                </a:extLst>
              </a:tr>
              <a:tr h="285750">
                <a:tc rowSpan="2">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Error Location</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Inconsistency to explanation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M2: Error locations are not consistent with the explanation</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2"/>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Hallucination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M3: Error locations are not referred in the output text</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3"/>
                  </a:ext>
                </a:extLst>
              </a:tr>
              <a:tr h="285750">
                <a:tc>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Major/Minor</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Major/Minor disagreement</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M5: Major and minor labels are not correct</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4"/>
                  </a:ext>
                </a:extLst>
              </a:tr>
              <a:tr h="285750">
                <a:tc rowSpan="2">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Explanation</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Hallucination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M4: Error locations are not referred in the output text</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5"/>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Explanation failure</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M6: Explanation is illogical </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6"/>
                  </a:ext>
                </a:extLst>
              </a:tr>
              <a:tr h="285750">
                <a:tc rowSpan="4">
                  <a:txBody>
                    <a:bodyPr/>
                    <a:lstStyle/>
                    <a:p>
                      <a:pPr marL="0" lvl="0" indent="0" algn="l" rtl="0">
                        <a:spcBef>
                          <a:spcPts val="0"/>
                        </a:spcBef>
                        <a:spcAft>
                          <a:spcPts val="0"/>
                        </a:spcAft>
                        <a:buNone/>
                      </a:pPr>
                      <a:r>
                        <a:rPr lang="en" sz="1100" i="1">
                          <a:latin typeface="Century Gothic"/>
                          <a:ea typeface="Century Gothic"/>
                          <a:cs typeface="Century Gothic"/>
                          <a:sym typeface="Century Gothic"/>
                        </a:rPr>
                        <a:t>All 4 Fields</a:t>
                      </a:r>
                      <a:endParaRPr sz="1100" i="1">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False negative error</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G1: Error described in the explanation is not an error</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7"/>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Repetition</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G2: One error is mentioned more than once among explanations</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8"/>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Phrase misalignment</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G3: Incorrect phrase and correct phrase are not aligned</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09"/>
                  </a:ext>
                </a:extLst>
              </a:tr>
              <a:tr h="285750">
                <a:tc vMerge="1">
                  <a:txBody>
                    <a:bodyPr/>
                    <a:lstStyle/>
                    <a:p>
                      <a:endParaRPr lang="en-US"/>
                    </a:p>
                  </a:txBody>
                  <a:tcPr/>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Mention multiple errors</a:t>
                      </a:r>
                      <a:endParaRPr sz="1100">
                        <a:latin typeface="Century Gothic"/>
                        <a:ea typeface="Century Gothic"/>
                        <a:cs typeface="Century Gothic"/>
                        <a:sym typeface="Century Gothic"/>
                      </a:endParaRPr>
                    </a:p>
                  </a:txBody>
                  <a:tcPr marL="91425" marR="91425" marT="68575" marB="68575"/>
                </a:tc>
                <a:tc>
                  <a:txBody>
                    <a:bodyPr/>
                    <a:lstStyle/>
                    <a:p>
                      <a:pPr marL="0" lvl="0" indent="0" algn="l" rtl="0">
                        <a:spcBef>
                          <a:spcPts val="0"/>
                        </a:spcBef>
                        <a:spcAft>
                          <a:spcPts val="0"/>
                        </a:spcAft>
                        <a:buNone/>
                      </a:pPr>
                      <a:r>
                        <a:rPr lang="en" sz="1100">
                          <a:latin typeface="Century Gothic"/>
                          <a:ea typeface="Century Gothic"/>
                          <a:cs typeface="Century Gothic"/>
                          <a:sym typeface="Century Gothic"/>
                        </a:rPr>
                        <a:t>G4: One error span mentions multiple errors</a:t>
                      </a:r>
                      <a:endParaRPr sz="1100">
                        <a:latin typeface="Century Gothic"/>
                        <a:ea typeface="Century Gothic"/>
                        <a:cs typeface="Century Gothic"/>
                        <a:sym typeface="Century Gothic"/>
                      </a:endParaRPr>
                    </a:p>
                  </a:txBody>
                  <a:tcPr marL="91425" marR="91425" marT="68575" marB="68575"/>
                </a:tc>
                <a:extLst>
                  <a:ext uri="{0D108BD9-81ED-4DB2-BD59-A6C34878D82A}">
                    <a16:rowId xmlns:a16="http://schemas.microsoft.com/office/drawing/2014/main" val="10010"/>
                  </a:ext>
                </a:extLst>
              </a:tr>
            </a:tbl>
          </a:graphicData>
        </a:graphic>
      </p:graphicFrame>
      <p:sp>
        <p:nvSpPr>
          <p:cNvPr id="312" name="Google Shape;312;p43"/>
          <p:cNvSpPr txBox="1">
            <a:spLocks noGrp="1"/>
          </p:cNvSpPr>
          <p:nvPr>
            <p:ph type="title"/>
          </p:nvPr>
        </p:nvSpPr>
        <p:spPr>
          <a:xfrm>
            <a:off x="254550" y="295651"/>
            <a:ext cx="8330100" cy="42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Why not directly use GPT-4 to evaluate?</a:t>
            </a:r>
            <a:endParaRPr/>
          </a:p>
        </p:txBody>
      </p:sp>
      <p:pic>
        <p:nvPicPr>
          <p:cNvPr id="313" name="Google Shape;313;p43"/>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14" name="Google Shape;314;p4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44"/>
          <p:cNvSpPr txBox="1">
            <a:spLocks noGrp="1"/>
          </p:cNvSpPr>
          <p:nvPr>
            <p:ph type="title"/>
          </p:nvPr>
        </p:nvSpPr>
        <p:spPr>
          <a:xfrm>
            <a:off x="406952" y="448069"/>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Here is our synthetic data</a:t>
            </a:r>
            <a:endParaRPr/>
          </a:p>
        </p:txBody>
      </p:sp>
      <p:sp>
        <p:nvSpPr>
          <p:cNvPr id="320" name="Google Shape;320;p44"/>
          <p:cNvSpPr/>
          <p:nvPr/>
        </p:nvSpPr>
        <p:spPr>
          <a:xfrm>
            <a:off x="406950" y="1091100"/>
            <a:ext cx="8571000" cy="824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Correct translation: </a:t>
            </a:r>
            <a:r>
              <a:rPr lang="en">
                <a:solidFill>
                  <a:schemeClr val="dk1"/>
                </a:solidFill>
                <a:latin typeface="Century Gothic"/>
                <a:ea typeface="Century Gothic"/>
                <a:cs typeface="Century Gothic"/>
                <a:sym typeface="Century Gothic"/>
              </a:rPr>
              <a:t>"The art of writing for educational publications involves striking a delicate balance between </a:t>
            </a:r>
            <a:r>
              <a:rPr lang="en">
                <a:solidFill>
                  <a:srgbClr val="FF0000"/>
                </a:solidFill>
                <a:latin typeface="Century Gothic"/>
                <a:ea typeface="Century Gothic"/>
                <a:cs typeface="Century Gothic"/>
                <a:sym typeface="Century Gothic"/>
              </a:rPr>
              <a:t>providing enough detail</a:t>
            </a:r>
            <a:r>
              <a:rPr lang="en">
                <a:solidFill>
                  <a:schemeClr val="dk1"/>
                </a:solidFill>
                <a:latin typeface="Century Gothic"/>
                <a:ea typeface="Century Gothic"/>
                <a:cs typeface="Century Gothic"/>
                <a:sym typeface="Century Gothic"/>
              </a:rPr>
              <a:t> to be useful and overwhelming the reader with too much information."</a:t>
            </a:r>
            <a:endParaRPr>
              <a:solidFill>
                <a:schemeClr val="dk1"/>
              </a:solidFill>
              <a:latin typeface="Century Gothic"/>
              <a:ea typeface="Century Gothic"/>
              <a:cs typeface="Century Gothic"/>
              <a:sym typeface="Century Gothic"/>
            </a:endParaRPr>
          </a:p>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321" name="Google Shape;321;p44"/>
          <p:cNvSpPr/>
          <p:nvPr/>
        </p:nvSpPr>
        <p:spPr>
          <a:xfrm>
            <a:off x="406950" y="2070287"/>
            <a:ext cx="8571000" cy="7032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750"/>
              </a:spcBef>
              <a:spcAft>
                <a:spcPts val="0"/>
              </a:spcAft>
              <a:buNone/>
            </a:pPr>
            <a:r>
              <a:rPr lang="en" b="1">
                <a:solidFill>
                  <a:schemeClr val="dk1"/>
                </a:solidFill>
                <a:latin typeface="Century Gothic"/>
                <a:ea typeface="Century Gothic"/>
                <a:cs typeface="Century Gothic"/>
                <a:sym typeface="Century Gothic"/>
              </a:rPr>
              <a:t>Incorrect Translation:</a:t>
            </a:r>
            <a:r>
              <a:rPr lang="en">
                <a:solidFill>
                  <a:schemeClr val="dk1"/>
                </a:solidFill>
                <a:latin typeface="Century Gothic"/>
                <a:ea typeface="Century Gothic"/>
                <a:cs typeface="Century Gothic"/>
                <a:sym typeface="Century Gothic"/>
              </a:rPr>
              <a:t> "Waiting for educational publications is about finding a balance between </a:t>
            </a:r>
            <a:r>
              <a:rPr lang="en">
                <a:solidFill>
                  <a:srgbClr val="FF0000"/>
                </a:solidFill>
                <a:latin typeface="Century Gothic"/>
                <a:ea typeface="Century Gothic"/>
                <a:cs typeface="Century Gothic"/>
                <a:sym typeface="Century Gothic"/>
              </a:rPr>
              <a:t>giving enough examples </a:t>
            </a:r>
            <a:r>
              <a:rPr lang="en">
                <a:solidFill>
                  <a:schemeClr val="dk1"/>
                </a:solidFill>
                <a:latin typeface="Century Gothic"/>
                <a:ea typeface="Century Gothic"/>
                <a:cs typeface="Century Gothic"/>
                <a:sym typeface="Century Gothic"/>
              </a:rPr>
              <a:t>to be useful and making the reader bored with too many details."</a:t>
            </a:r>
            <a:endParaRPr b="1">
              <a:solidFill>
                <a:schemeClr val="dk1"/>
              </a:solidFill>
              <a:latin typeface="Century Gothic"/>
              <a:ea typeface="Century Gothic"/>
              <a:cs typeface="Century Gothic"/>
              <a:sym typeface="Century Gothic"/>
            </a:endParaRPr>
          </a:p>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322" name="Google Shape;322;p44"/>
          <p:cNvSpPr/>
          <p:nvPr/>
        </p:nvSpPr>
        <p:spPr>
          <a:xfrm>
            <a:off x="406950" y="2956625"/>
            <a:ext cx="8571000" cy="1589100"/>
          </a:xfrm>
          <a:prstGeom prst="roundRect">
            <a:avLst>
              <a:gd name="adj" fmla="val 16667"/>
            </a:avLst>
          </a:prstGeom>
          <a:solidFill>
            <a:schemeClr val="accent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Error type 1:</a:t>
            </a:r>
            <a:r>
              <a:rPr lang="en">
                <a:solidFill>
                  <a:schemeClr val="dk1"/>
                </a:solidFill>
                <a:latin typeface="Century Gothic"/>
                <a:ea typeface="Century Gothic"/>
                <a:cs typeface="Century Gothic"/>
                <a:sym typeface="Century Gothic"/>
              </a:rPr>
              <a: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Major/minor: </a:t>
            </a:r>
            <a:r>
              <a:rPr lang="en">
                <a:solidFill>
                  <a:schemeClr val="dk1"/>
                </a:solidFill>
                <a:latin typeface="Century Gothic"/>
                <a:ea typeface="Century Gothic"/>
                <a:cs typeface="Century Gothic"/>
                <a:sym typeface="Century Gothic"/>
              </a:rPr>
              <a:t>Major</a:t>
            </a:r>
            <a:endParaRPr>
              <a:solidFill>
                <a:schemeClr val="dk1"/>
              </a:solidFill>
              <a:latin typeface="Century Gothic"/>
              <a:ea typeface="Century Gothic"/>
              <a:cs typeface="Century Gothic"/>
              <a:sym typeface="Century Gothic"/>
            </a:endParaRPr>
          </a:p>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Error location 1: </a:t>
            </a:r>
            <a:r>
              <a:rPr lang="en">
                <a:solidFill>
                  <a:schemeClr val="dk1"/>
                </a:solidFill>
                <a:latin typeface="Century Gothic"/>
                <a:ea typeface="Century Gothic"/>
                <a:cs typeface="Century Gothic"/>
                <a:sym typeface="Century Gothic"/>
              </a:rPr>
              <a:t>"...giving enough examples..."</a:t>
            </a:r>
            <a:endParaRPr>
              <a:solidFill>
                <a:schemeClr val="dk1"/>
              </a:solidFill>
              <a:latin typeface="Century Gothic"/>
              <a:ea typeface="Century Gothic"/>
              <a:cs typeface="Century Gothic"/>
              <a:sym typeface="Century Gothic"/>
            </a:endParaRPr>
          </a:p>
          <a:p>
            <a:pPr marL="0" lvl="0" indent="0" algn="l" rtl="0">
              <a:spcBef>
                <a:spcPts val="750"/>
              </a:spcBef>
              <a:spcAft>
                <a:spcPts val="0"/>
              </a:spcAft>
              <a:buClr>
                <a:schemeClr val="dk1"/>
              </a:buClr>
              <a:buSzPts val="1100"/>
              <a:buFont typeface="Arial"/>
              <a:buNone/>
            </a:pPr>
            <a:r>
              <a:rPr lang="en" b="1">
                <a:solidFill>
                  <a:schemeClr val="dk1"/>
                </a:solidFill>
                <a:latin typeface="Century Gothic"/>
                <a:ea typeface="Century Gothic"/>
                <a:cs typeface="Century Gothic"/>
                <a:sym typeface="Century Gothic"/>
              </a:rPr>
              <a:t>Explanation for error 1:</a:t>
            </a:r>
            <a:r>
              <a:rPr lang="en">
                <a:solidFill>
                  <a:schemeClr val="dk1"/>
                </a:solidFill>
                <a:latin typeface="Century Gothic"/>
                <a:ea typeface="Century Gothic"/>
                <a:cs typeface="Century Gothic"/>
                <a:sym typeface="Century Gothic"/>
              </a:rPr>
              <a:t> The correct translation talks about providing enough detail, not specific examples, which changes the meaning of the sentence.</a:t>
            </a:r>
            <a:endParaRPr b="1">
              <a:solidFill>
                <a:schemeClr val="dk1"/>
              </a:solidFill>
              <a:latin typeface="Century Gothic"/>
              <a:ea typeface="Century Gothic"/>
              <a:cs typeface="Century Gothic"/>
              <a:sym typeface="Century Gothic"/>
            </a:endParaRPr>
          </a:p>
        </p:txBody>
      </p:sp>
      <p:pic>
        <p:nvPicPr>
          <p:cNvPr id="323" name="Google Shape;323;p44"/>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24" name="Google Shape;324;p4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5"/>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30" name="Google Shape;330;p45"/>
          <p:cNvSpPr/>
          <p:nvPr/>
        </p:nvSpPr>
        <p:spPr>
          <a:xfrm>
            <a:off x="177825" y="980944"/>
            <a:ext cx="88314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opening ceremony of the 2016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opening ceremony of the 2016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31" name="Google Shape;331;p45"/>
          <p:cNvSpPr/>
          <p:nvPr/>
        </p:nvSpPr>
        <p:spPr>
          <a:xfrm>
            <a:off x="234975" y="2412075"/>
            <a:ext cx="8831400" cy="1604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Error type 3:</a:t>
            </a:r>
            <a:r>
              <a:rPr lang="en">
                <a:solidFill>
                  <a:schemeClr val="dk1"/>
                </a:solidFill>
                <a:latin typeface="Century Gothic"/>
                <a:ea typeface="Century Gothic"/>
                <a:cs typeface="Century Gothic"/>
                <a:sym typeface="Century Gothic"/>
              </a:rPr>
              <a:t> Wrong word choice</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Explanation for error 3:</a:t>
            </a:r>
            <a:r>
              <a:rPr lang="en">
                <a:solidFill>
                  <a:srgbClr val="FF0000"/>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32" name="Google Shape;332;p45"/>
          <p:cNvSpPr/>
          <p:nvPr/>
        </p:nvSpPr>
        <p:spPr>
          <a:xfrm>
            <a:off x="234975" y="4234325"/>
            <a:ext cx="46374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M1: Error type is inconsistent with explanation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33" name="Google Shape;333;p45"/>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34" name="Google Shape;334;p4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6"/>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40" name="Google Shape;340;p46"/>
          <p:cNvSpPr/>
          <p:nvPr/>
        </p:nvSpPr>
        <p:spPr>
          <a:xfrm>
            <a:off x="254025" y="876463"/>
            <a:ext cx="8330100" cy="1366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41" name="Google Shape;341;p46"/>
          <p:cNvSpPr/>
          <p:nvPr/>
        </p:nvSpPr>
        <p:spPr>
          <a:xfrm>
            <a:off x="234975" y="2412075"/>
            <a:ext cx="8831400" cy="16416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Error location 3: </a:t>
            </a:r>
            <a:r>
              <a:rPr lang="en">
                <a:solidFill>
                  <a:schemeClr val="dk1"/>
                </a:solidFill>
                <a:latin typeface="Century Gothic"/>
                <a:ea typeface="Century Gothic"/>
                <a:cs typeface="Century Gothic"/>
                <a:sym typeface="Century Gothic"/>
              </a:rPr>
              <a:t>"Zhejiang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Explanation for error 3:</a:t>
            </a:r>
            <a:r>
              <a:rPr lang="en" b="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42" name="Google Shape;342;p46"/>
          <p:cNvSpPr/>
          <p:nvPr/>
        </p:nvSpPr>
        <p:spPr>
          <a:xfrm>
            <a:off x="234975" y="4251350"/>
            <a:ext cx="52983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M2: Error locations are not consistent with the explanation</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43" name="Google Shape;343;p46"/>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44" name="Google Shape;344;p4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47"/>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50" name="Google Shape;350;p47"/>
          <p:cNvSpPr/>
          <p:nvPr/>
        </p:nvSpPr>
        <p:spPr>
          <a:xfrm>
            <a:off x="254025" y="980950"/>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51" name="Google Shape;351;p47"/>
          <p:cNvSpPr/>
          <p:nvPr/>
        </p:nvSpPr>
        <p:spPr>
          <a:xfrm>
            <a:off x="234975" y="2412075"/>
            <a:ext cx="8831400" cy="1586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Error location 3:</a:t>
            </a:r>
            <a:r>
              <a:rPr lang="en">
                <a:solidFill>
                  <a:srgbClr val="FF0000"/>
                </a:solidFill>
                <a:latin typeface="Century Gothic"/>
                <a:ea typeface="Century Gothic"/>
                <a:cs typeface="Century Gothic"/>
                <a:sym typeface="Century Gothic"/>
              </a:rPr>
              <a:t> </a:t>
            </a:r>
            <a:r>
              <a:rPr lang="en" b="1">
                <a:solidFill>
                  <a:schemeClr val="dk1"/>
                </a:solidFill>
                <a:latin typeface="Century Gothic"/>
                <a:ea typeface="Century Gothic"/>
                <a:cs typeface="Century Gothic"/>
                <a:sym typeface="Century Gothic"/>
              </a:rPr>
              <a:t>"Annual Academic Conference"</a:t>
            </a:r>
            <a:endParaRPr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Explanation for error 3: 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52" name="Google Shape;352;p47"/>
          <p:cNvSpPr/>
          <p:nvPr/>
        </p:nvSpPr>
        <p:spPr>
          <a:xfrm>
            <a:off x="254025" y="4167500"/>
            <a:ext cx="50526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sz="1500">
                <a:solidFill>
                  <a:schemeClr val="dk1"/>
                </a:solidFill>
                <a:latin typeface="Century Gothic"/>
                <a:ea typeface="Century Gothic"/>
                <a:cs typeface="Century Gothic"/>
                <a:sym typeface="Century Gothic"/>
              </a:rPr>
              <a:t>M3: Error locations are not referred in the output text</a:t>
            </a: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600">
              <a:solidFill>
                <a:schemeClr val="dk1"/>
              </a:solidFill>
              <a:latin typeface="Century Gothic"/>
              <a:ea typeface="Century Gothic"/>
              <a:cs typeface="Century Gothic"/>
              <a:sym typeface="Century Gothic"/>
            </a:endParaRPr>
          </a:p>
        </p:txBody>
      </p:sp>
      <p:pic>
        <p:nvPicPr>
          <p:cNvPr id="353" name="Google Shape;353;p47"/>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54" name="Google Shape;354;p4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48"/>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60" name="Google Shape;360;p48"/>
          <p:cNvSpPr/>
          <p:nvPr/>
        </p:nvSpPr>
        <p:spPr>
          <a:xfrm>
            <a:off x="254025" y="980950"/>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61" name="Google Shape;361;p48"/>
          <p:cNvSpPr/>
          <p:nvPr/>
        </p:nvSpPr>
        <p:spPr>
          <a:xfrm>
            <a:off x="234975" y="2412075"/>
            <a:ext cx="8831400" cy="1367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Explanation for error 3:</a:t>
            </a:r>
            <a:r>
              <a:rPr lang="en">
                <a:solidFill>
                  <a:schemeClr val="dk1"/>
                </a:solidFill>
                <a:latin typeface="Century Gothic"/>
                <a:ea typeface="Century Gothic"/>
                <a:cs typeface="Century Gothic"/>
                <a:sym typeface="Century Gothic"/>
              </a:rPr>
              <a:t> The incorrect translation contains “Annual Academic Conference”, which is the incorrect translation.</a:t>
            </a:r>
            <a:endParaRPr b="1" i="1">
              <a:solidFill>
                <a:schemeClr val="dk1"/>
              </a:solidFill>
              <a:latin typeface="Century Gothic"/>
              <a:ea typeface="Century Gothic"/>
              <a:cs typeface="Century Gothic"/>
              <a:sym typeface="Century Gothic"/>
            </a:endParaRPr>
          </a:p>
        </p:txBody>
      </p:sp>
      <p:sp>
        <p:nvSpPr>
          <p:cNvPr id="362" name="Google Shape;362;p48"/>
          <p:cNvSpPr/>
          <p:nvPr/>
        </p:nvSpPr>
        <p:spPr>
          <a:xfrm>
            <a:off x="234975" y="4056775"/>
            <a:ext cx="56967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M4: Error locations are not consistent with the explanation</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63" name="Google Shape;363;p48"/>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64" name="Google Shape;364;p4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9"/>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70" name="Google Shape;370;p49"/>
          <p:cNvSpPr/>
          <p:nvPr/>
        </p:nvSpPr>
        <p:spPr>
          <a:xfrm>
            <a:off x="254025" y="980950"/>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71" name="Google Shape;371;p49"/>
          <p:cNvSpPr/>
          <p:nvPr/>
        </p:nvSpPr>
        <p:spPr>
          <a:xfrm>
            <a:off x="234975" y="2412075"/>
            <a:ext cx="8349000" cy="15486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Major/minor:</a:t>
            </a:r>
            <a:r>
              <a:rPr lang="en" b="1">
                <a:solidFill>
                  <a:schemeClr val="dk1"/>
                </a:solidFill>
                <a:latin typeface="Century Gothic"/>
                <a:ea typeface="Century Gothic"/>
                <a:cs typeface="Century Gothic"/>
                <a:sym typeface="Century Gothic"/>
              </a:rPr>
              <a:t> </a:t>
            </a:r>
            <a:r>
              <a:rPr lang="en" b="1">
                <a:solidFill>
                  <a:srgbClr val="FF0000"/>
                </a:solidFill>
                <a:latin typeface="Century Gothic"/>
                <a:ea typeface="Century Gothic"/>
                <a:cs typeface="Century Gothic"/>
                <a:sym typeface="Century Gothic"/>
              </a:rPr>
              <a:t>Major</a:t>
            </a:r>
            <a:endParaRPr b="1">
              <a:solidFill>
                <a:srgbClr val="FF0000"/>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Explanation for error 3: 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72" name="Google Shape;372;p49"/>
          <p:cNvSpPr/>
          <p:nvPr/>
        </p:nvSpPr>
        <p:spPr>
          <a:xfrm>
            <a:off x="254025" y="4133050"/>
            <a:ext cx="48648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M5: Major and minor labels are not correct</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73" name="Google Shape;373;p49"/>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74" name="Google Shape;374;p4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0"/>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80" name="Google Shape;380;p50"/>
          <p:cNvSpPr/>
          <p:nvPr/>
        </p:nvSpPr>
        <p:spPr>
          <a:xfrm>
            <a:off x="254025" y="980950"/>
            <a:ext cx="86034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81" name="Google Shape;381;p50"/>
          <p:cNvSpPr/>
          <p:nvPr/>
        </p:nvSpPr>
        <p:spPr>
          <a:xfrm>
            <a:off x="234975" y="2412075"/>
            <a:ext cx="8724000" cy="1667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rgbClr val="FF0000"/>
                </a:solidFill>
                <a:latin typeface="Century Gothic"/>
                <a:ea typeface="Century Gothic"/>
                <a:cs typeface="Century Gothic"/>
                <a:sym typeface="Century Gothic"/>
              </a:rPr>
              <a:t>Explanation for error 3:</a:t>
            </a:r>
            <a:r>
              <a:rPr lang="en">
                <a:solidFill>
                  <a:srgbClr val="FF0000"/>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The incorrect translation adds the word "annual" to the phrase "academic meeting," which is not present in the correct translation. However, this does not significantly change the meaning of the sentence.</a:t>
            </a:r>
            <a:endParaRPr b="1" i="1">
              <a:solidFill>
                <a:schemeClr val="dk1"/>
              </a:solidFill>
              <a:latin typeface="Century Gothic"/>
              <a:ea typeface="Century Gothic"/>
              <a:cs typeface="Century Gothic"/>
              <a:sym typeface="Century Gothic"/>
            </a:endParaRPr>
          </a:p>
        </p:txBody>
      </p:sp>
      <p:sp>
        <p:nvSpPr>
          <p:cNvPr id="382" name="Google Shape;382;p50"/>
          <p:cNvSpPr/>
          <p:nvPr/>
        </p:nvSpPr>
        <p:spPr>
          <a:xfrm>
            <a:off x="254025" y="4248200"/>
            <a:ext cx="48648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M6: Explanation is illogical </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83" name="Google Shape;383;p50"/>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84" name="Google Shape;384;p5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88"/>
        <p:cNvGrpSpPr/>
        <p:nvPr/>
      </p:nvGrpSpPr>
      <p:grpSpPr>
        <a:xfrm>
          <a:off x="0" y="0"/>
          <a:ext cx="0" cy="0"/>
          <a:chOff x="0" y="0"/>
          <a:chExt cx="0" cy="0"/>
        </a:xfrm>
      </p:grpSpPr>
      <p:sp>
        <p:nvSpPr>
          <p:cNvPr id="389" name="Google Shape;389;p51"/>
          <p:cNvSpPr txBox="1">
            <a:spLocks noGrp="1"/>
          </p:cNvSpPr>
          <p:nvPr>
            <p:ph type="title"/>
          </p:nvPr>
        </p:nvSpPr>
        <p:spPr>
          <a:xfrm>
            <a:off x="212302" y="327432"/>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Direct Knowledge Distillation can tigger failure modes!</a:t>
            </a:r>
            <a:endParaRPr sz="2400"/>
          </a:p>
        </p:txBody>
      </p:sp>
      <p:sp>
        <p:nvSpPr>
          <p:cNvPr id="390" name="Google Shape;390;p51"/>
          <p:cNvSpPr/>
          <p:nvPr/>
        </p:nvSpPr>
        <p:spPr>
          <a:xfrm>
            <a:off x="254025" y="980950"/>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 series of creative academic achievements were awarded at the </a:t>
            </a:r>
            <a:r>
              <a:rPr lang="en">
                <a:solidFill>
                  <a:srgbClr val="FF0000"/>
                </a:solidFill>
                <a:latin typeface="Century Gothic"/>
                <a:ea typeface="Century Gothic"/>
                <a:cs typeface="Century Gothic"/>
                <a:sym typeface="Century Gothic"/>
              </a:rPr>
              <a:t>Annual Academic Conference</a:t>
            </a:r>
            <a:r>
              <a:rPr lang="en">
                <a:solidFill>
                  <a:schemeClr val="dk1"/>
                </a:solidFill>
                <a:latin typeface="Century Gothic"/>
                <a:ea typeface="Century Gothic"/>
                <a:cs typeface="Century Gothic"/>
                <a:sym typeface="Century Gothic"/>
              </a:rPr>
              <a:t> of Zhejiang University.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a:t>
            </a:r>
            <a:r>
              <a:rPr lang="en">
                <a:solidFill>
                  <a:schemeClr val="dk1"/>
                </a:solidFill>
                <a:latin typeface="Century Gothic"/>
                <a:ea typeface="Century Gothic"/>
                <a:cs typeface="Century Gothic"/>
                <a:sym typeface="Century Gothic"/>
              </a:rPr>
              <a:t>At the </a:t>
            </a:r>
            <a:r>
              <a:rPr lang="en">
                <a:solidFill>
                  <a:srgbClr val="FF0000"/>
                </a:solidFill>
                <a:latin typeface="Century Gothic"/>
                <a:ea typeface="Century Gothic"/>
                <a:cs typeface="Century Gothic"/>
                <a:sym typeface="Century Gothic"/>
              </a:rPr>
              <a:t>academic annual meeting</a:t>
            </a:r>
            <a:r>
              <a:rPr lang="en">
                <a:solidFill>
                  <a:schemeClr val="dk1"/>
                </a:solidFill>
                <a:latin typeface="Century Gothic"/>
                <a:ea typeface="Century Gothic"/>
                <a:cs typeface="Century Gothic"/>
                <a:sym typeface="Century Gothic"/>
              </a:rPr>
              <a:t> of Zhejiang University, a series of academic achievements were recognized.</a:t>
            </a:r>
            <a:endParaRPr>
              <a:solidFill>
                <a:schemeClr val="dk1"/>
              </a:solidFill>
              <a:latin typeface="Century Gothic"/>
              <a:ea typeface="Century Gothic"/>
              <a:cs typeface="Century Gothic"/>
              <a:sym typeface="Century Gothic"/>
            </a:endParaRPr>
          </a:p>
        </p:txBody>
      </p:sp>
      <p:sp>
        <p:nvSpPr>
          <p:cNvPr id="391" name="Google Shape;391;p51"/>
          <p:cNvSpPr/>
          <p:nvPr/>
        </p:nvSpPr>
        <p:spPr>
          <a:xfrm>
            <a:off x="234975" y="2412075"/>
            <a:ext cx="8330100" cy="1262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Error type 3: Word Choice</a:t>
            </a:r>
            <a:endParaRPr>
              <a:solidFill>
                <a:srgbClr val="FF0000"/>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Major/minor: Minor</a:t>
            </a:r>
            <a:endParaRPr>
              <a:solidFill>
                <a:srgbClr val="FF0000"/>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Error location 3: "Zhejiang University"</a:t>
            </a:r>
            <a:endParaRPr>
              <a:solidFill>
                <a:srgbClr val="FF0000"/>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Explanation for error 3: The use of Zhejiang university is wrong. This is not the right entity</a:t>
            </a:r>
            <a:endParaRPr i="1">
              <a:solidFill>
                <a:srgbClr val="FF0000"/>
              </a:solidFill>
              <a:latin typeface="Century Gothic"/>
              <a:ea typeface="Century Gothic"/>
              <a:cs typeface="Century Gothic"/>
              <a:sym typeface="Century Gothic"/>
            </a:endParaRPr>
          </a:p>
        </p:txBody>
      </p:sp>
      <p:sp>
        <p:nvSpPr>
          <p:cNvPr id="392" name="Google Shape;392;p51"/>
          <p:cNvSpPr/>
          <p:nvPr/>
        </p:nvSpPr>
        <p:spPr>
          <a:xfrm>
            <a:off x="304775" y="3843200"/>
            <a:ext cx="4864800" cy="34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G1: Error described in the explanation is not an error</a:t>
            </a: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pic>
        <p:nvPicPr>
          <p:cNvPr id="393" name="Google Shape;393;p51"/>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394" name="Google Shape;394;p5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577B9A4-1117-EF95-30C0-0729FE734534}"/>
              </a:ext>
            </a:extLst>
          </p:cNvPr>
          <p:cNvSpPr>
            <a:spLocks noGrp="1"/>
          </p:cNvSpPr>
          <p:nvPr>
            <p:ph idx="1"/>
          </p:nvPr>
        </p:nvSpPr>
        <p:spPr>
          <a:xfrm>
            <a:off x="419235" y="1157260"/>
            <a:ext cx="2244881" cy="506450"/>
          </a:xfrm>
        </p:spPr>
        <p:txBody>
          <a:bodyPr>
            <a:noAutofit/>
          </a:bodyPr>
          <a:lstStyle/>
          <a:p>
            <a:pPr marL="0" indent="0">
              <a:buNone/>
            </a:pPr>
            <a:r>
              <a:rPr lang="en-US" sz="2400" b="1" dirty="0"/>
              <a:t>Rule-based 	      					</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29" name="Oval 28">
            <a:extLst>
              <a:ext uri="{FF2B5EF4-FFF2-40B4-BE49-F238E27FC236}">
                <a16:creationId xmlns:a16="http://schemas.microsoft.com/office/drawing/2014/main" id="{D4199D12-0C9B-AC8D-6A85-37DAB4BA96C7}"/>
              </a:ext>
            </a:extLst>
          </p:cNvPr>
          <p:cNvSpPr/>
          <p:nvPr/>
        </p:nvSpPr>
        <p:spPr>
          <a:xfrm>
            <a:off x="4976972" y="1819042"/>
            <a:ext cx="1758621" cy="469709"/>
          </a:xfrm>
          <a:prstGeom prst="ellipse">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l="50000" t="50000" r="50000" b="50000"/>
            </a:path>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chemeClr val="bg1"/>
              </a:solidFill>
            </a:endParaRPr>
          </a:p>
        </p:txBody>
      </p:sp>
      <p:sp>
        <p:nvSpPr>
          <p:cNvPr id="2" name="Title 1">
            <a:extLst>
              <a:ext uri="{FF2B5EF4-FFF2-40B4-BE49-F238E27FC236}">
                <a16:creationId xmlns:a16="http://schemas.microsoft.com/office/drawing/2014/main" id="{F6A03D00-6E9F-476A-5282-3B952E46D1DA}"/>
              </a:ext>
            </a:extLst>
          </p:cNvPr>
          <p:cNvSpPr>
            <a:spLocks noGrp="1"/>
          </p:cNvSpPr>
          <p:nvPr>
            <p:ph type="title"/>
          </p:nvPr>
        </p:nvSpPr>
        <p:spPr>
          <a:xfrm>
            <a:off x="348094" y="273845"/>
            <a:ext cx="8354295" cy="445770"/>
          </a:xfrm>
        </p:spPr>
        <p:txBody>
          <a:bodyPr/>
          <a:lstStyle/>
          <a:p>
            <a:r>
              <a:rPr lang="en-US" sz="3600" dirty="0"/>
              <a:t>Rule-based vs Learned Metric </a:t>
            </a:r>
          </a:p>
        </p:txBody>
      </p:sp>
      <p:sp>
        <p:nvSpPr>
          <p:cNvPr id="4" name="Rectangle 3">
            <a:extLst>
              <a:ext uri="{FF2B5EF4-FFF2-40B4-BE49-F238E27FC236}">
                <a16:creationId xmlns:a16="http://schemas.microsoft.com/office/drawing/2014/main" id="{D6685773-5C11-C334-8F9C-CBDBBBF0716A}"/>
              </a:ext>
            </a:extLst>
          </p:cNvPr>
          <p:cNvSpPr/>
          <p:nvPr/>
        </p:nvSpPr>
        <p:spPr>
          <a:xfrm>
            <a:off x="596179" y="2880802"/>
            <a:ext cx="1418359" cy="69749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Rules</a:t>
            </a:r>
          </a:p>
        </p:txBody>
      </p:sp>
      <p:sp>
        <p:nvSpPr>
          <p:cNvPr id="14" name="Arrow: Right 13">
            <a:extLst>
              <a:ext uri="{FF2B5EF4-FFF2-40B4-BE49-F238E27FC236}">
                <a16:creationId xmlns:a16="http://schemas.microsoft.com/office/drawing/2014/main" id="{8AE0A90C-D0E6-C3FB-8D68-A128C70FFCB5}"/>
              </a:ext>
            </a:extLst>
          </p:cNvPr>
          <p:cNvSpPr/>
          <p:nvPr/>
        </p:nvSpPr>
        <p:spPr>
          <a:xfrm rot="17925433">
            <a:off x="531804" y="3871189"/>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highlight>
                <a:srgbClr val="FFFF00"/>
              </a:highlight>
            </a:endParaRPr>
          </a:p>
        </p:txBody>
      </p:sp>
      <p:sp>
        <p:nvSpPr>
          <p:cNvPr id="15" name="Arrow: Right 14">
            <a:extLst>
              <a:ext uri="{FF2B5EF4-FFF2-40B4-BE49-F238E27FC236}">
                <a16:creationId xmlns:a16="http://schemas.microsoft.com/office/drawing/2014/main" id="{084EB33B-39AC-0D00-6B18-F17AF8ED2166}"/>
              </a:ext>
            </a:extLst>
          </p:cNvPr>
          <p:cNvSpPr/>
          <p:nvPr/>
        </p:nvSpPr>
        <p:spPr>
          <a:xfrm rot="14273608">
            <a:off x="1449529" y="3863761"/>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6" name="TextBox 15">
            <a:extLst>
              <a:ext uri="{FF2B5EF4-FFF2-40B4-BE49-F238E27FC236}">
                <a16:creationId xmlns:a16="http://schemas.microsoft.com/office/drawing/2014/main" id="{02185815-3D80-F9B2-6CCB-DEE6F81CA381}"/>
              </a:ext>
            </a:extLst>
          </p:cNvPr>
          <p:cNvSpPr txBox="1"/>
          <p:nvPr/>
        </p:nvSpPr>
        <p:spPr>
          <a:xfrm>
            <a:off x="125385" y="4119916"/>
            <a:ext cx="1522016" cy="1200329"/>
          </a:xfrm>
          <a:prstGeom prst="rect">
            <a:avLst/>
          </a:prstGeom>
          <a:noFill/>
        </p:spPr>
        <p:txBody>
          <a:bodyPr wrap="square" rtlCol="0">
            <a:spAutoFit/>
          </a:bodyPr>
          <a:lstStyle/>
          <a:p>
            <a:r>
              <a:rPr lang="en-US" sz="2400" dirty="0"/>
              <a:t>Ref or </a:t>
            </a:r>
            <a:r>
              <a:rPr lang="en-US" sz="2400" dirty="0" err="1"/>
              <a:t>Src</a:t>
            </a:r>
            <a:endParaRPr lang="en-US" sz="2400" dirty="0"/>
          </a:p>
          <a:p>
            <a:endParaRPr lang="en-US" sz="2400" dirty="0"/>
          </a:p>
        </p:txBody>
      </p:sp>
      <p:sp>
        <p:nvSpPr>
          <p:cNvPr id="17" name="TextBox 16">
            <a:extLst>
              <a:ext uri="{FF2B5EF4-FFF2-40B4-BE49-F238E27FC236}">
                <a16:creationId xmlns:a16="http://schemas.microsoft.com/office/drawing/2014/main" id="{241416F7-2375-D370-BEFC-357580CC2E97}"/>
              </a:ext>
            </a:extLst>
          </p:cNvPr>
          <p:cNvSpPr txBox="1"/>
          <p:nvPr/>
        </p:nvSpPr>
        <p:spPr>
          <a:xfrm>
            <a:off x="1451576" y="4124427"/>
            <a:ext cx="1522016" cy="830997"/>
          </a:xfrm>
          <a:prstGeom prst="rect">
            <a:avLst/>
          </a:prstGeom>
          <a:noFill/>
        </p:spPr>
        <p:txBody>
          <a:bodyPr wrap="square" rtlCol="0">
            <a:spAutoFit/>
          </a:bodyPr>
          <a:lstStyle/>
          <a:p>
            <a:r>
              <a:rPr lang="en-US" sz="2400" dirty="0"/>
              <a:t>Candidate</a:t>
            </a:r>
          </a:p>
        </p:txBody>
      </p:sp>
      <p:sp>
        <p:nvSpPr>
          <p:cNvPr id="18" name="Arrow: Right 17">
            <a:extLst>
              <a:ext uri="{FF2B5EF4-FFF2-40B4-BE49-F238E27FC236}">
                <a16:creationId xmlns:a16="http://schemas.microsoft.com/office/drawing/2014/main" id="{AFFAEEE0-59F2-0925-B51E-C2EBEB9C536E}"/>
              </a:ext>
            </a:extLst>
          </p:cNvPr>
          <p:cNvSpPr/>
          <p:nvPr/>
        </p:nvSpPr>
        <p:spPr>
          <a:xfrm rot="16200000">
            <a:off x="939732" y="2484076"/>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9" name="TextBox 18">
            <a:extLst>
              <a:ext uri="{FF2B5EF4-FFF2-40B4-BE49-F238E27FC236}">
                <a16:creationId xmlns:a16="http://schemas.microsoft.com/office/drawing/2014/main" id="{5E46EBA5-5EC0-1B4C-FD79-9F497DACBF82}"/>
              </a:ext>
            </a:extLst>
          </p:cNvPr>
          <p:cNvSpPr txBox="1"/>
          <p:nvPr/>
        </p:nvSpPr>
        <p:spPr>
          <a:xfrm>
            <a:off x="886393" y="1818564"/>
            <a:ext cx="1522016" cy="461665"/>
          </a:xfrm>
          <a:prstGeom prst="rect">
            <a:avLst/>
          </a:prstGeom>
          <a:noFill/>
        </p:spPr>
        <p:txBody>
          <a:bodyPr wrap="square" rtlCol="0">
            <a:spAutoFit/>
          </a:bodyPr>
          <a:lstStyle/>
          <a:p>
            <a:r>
              <a:rPr lang="en-US" sz="2400" dirty="0"/>
              <a:t>Score</a:t>
            </a:r>
          </a:p>
        </p:txBody>
      </p:sp>
      <p:sp>
        <p:nvSpPr>
          <p:cNvPr id="20" name="Rectangle 19">
            <a:extLst>
              <a:ext uri="{FF2B5EF4-FFF2-40B4-BE49-F238E27FC236}">
                <a16:creationId xmlns:a16="http://schemas.microsoft.com/office/drawing/2014/main" id="{14EFEEEC-B763-3598-AAE8-828D55D483D6}"/>
              </a:ext>
            </a:extLst>
          </p:cNvPr>
          <p:cNvSpPr/>
          <p:nvPr/>
        </p:nvSpPr>
        <p:spPr>
          <a:xfrm>
            <a:off x="3685390" y="2867821"/>
            <a:ext cx="1418359" cy="69749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Model</a:t>
            </a:r>
          </a:p>
        </p:txBody>
      </p:sp>
      <p:sp>
        <p:nvSpPr>
          <p:cNvPr id="21" name="Arrow: Right 20">
            <a:extLst>
              <a:ext uri="{FF2B5EF4-FFF2-40B4-BE49-F238E27FC236}">
                <a16:creationId xmlns:a16="http://schemas.microsoft.com/office/drawing/2014/main" id="{BE56CAB9-497E-8590-014E-8AF5043BFDAF}"/>
              </a:ext>
            </a:extLst>
          </p:cNvPr>
          <p:cNvSpPr/>
          <p:nvPr/>
        </p:nvSpPr>
        <p:spPr>
          <a:xfrm rot="17925433">
            <a:off x="3621015" y="3858209"/>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highlight>
                <a:srgbClr val="FFFF00"/>
              </a:highlight>
            </a:endParaRPr>
          </a:p>
        </p:txBody>
      </p:sp>
      <p:sp>
        <p:nvSpPr>
          <p:cNvPr id="22" name="Arrow: Right 21">
            <a:extLst>
              <a:ext uri="{FF2B5EF4-FFF2-40B4-BE49-F238E27FC236}">
                <a16:creationId xmlns:a16="http://schemas.microsoft.com/office/drawing/2014/main" id="{DDE683C1-C73E-255A-358F-53B49A0BDE0D}"/>
              </a:ext>
            </a:extLst>
          </p:cNvPr>
          <p:cNvSpPr/>
          <p:nvPr/>
        </p:nvSpPr>
        <p:spPr>
          <a:xfrm rot="14273608">
            <a:off x="4538740" y="3850781"/>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4" name="Arrow: Right 23">
            <a:extLst>
              <a:ext uri="{FF2B5EF4-FFF2-40B4-BE49-F238E27FC236}">
                <a16:creationId xmlns:a16="http://schemas.microsoft.com/office/drawing/2014/main" id="{BEE298BA-D0C2-7357-CC4F-546EA5CB4F8C}"/>
              </a:ext>
            </a:extLst>
          </p:cNvPr>
          <p:cNvSpPr/>
          <p:nvPr/>
        </p:nvSpPr>
        <p:spPr>
          <a:xfrm rot="16200000">
            <a:off x="4028943" y="2471095"/>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7" name="TextBox 26">
            <a:extLst>
              <a:ext uri="{FF2B5EF4-FFF2-40B4-BE49-F238E27FC236}">
                <a16:creationId xmlns:a16="http://schemas.microsoft.com/office/drawing/2014/main" id="{83234840-D531-1A59-8196-8846B98BA93C}"/>
              </a:ext>
            </a:extLst>
          </p:cNvPr>
          <p:cNvSpPr txBox="1"/>
          <p:nvPr/>
        </p:nvSpPr>
        <p:spPr>
          <a:xfrm>
            <a:off x="5051039" y="1855406"/>
            <a:ext cx="2094752" cy="415498"/>
          </a:xfrm>
          <a:prstGeom prst="rect">
            <a:avLst/>
          </a:prstGeom>
          <a:noFill/>
        </p:spPr>
        <p:txBody>
          <a:bodyPr wrap="square" rtlCol="0">
            <a:spAutoFit/>
          </a:bodyPr>
          <a:lstStyle/>
          <a:p>
            <a:r>
              <a:rPr lang="en-US" sz="2100" dirty="0"/>
              <a:t>Human rating</a:t>
            </a:r>
          </a:p>
        </p:txBody>
      </p:sp>
      <p:cxnSp>
        <p:nvCxnSpPr>
          <p:cNvPr id="31" name="Straight Arrow Connector 30">
            <a:extLst>
              <a:ext uri="{FF2B5EF4-FFF2-40B4-BE49-F238E27FC236}">
                <a16:creationId xmlns:a16="http://schemas.microsoft.com/office/drawing/2014/main" id="{9D41232C-5EF2-8869-B224-0984B4E6BD93}"/>
              </a:ext>
            </a:extLst>
          </p:cNvPr>
          <p:cNvCxnSpPr>
            <a:cxnSpLocks/>
          </p:cNvCxnSpPr>
          <p:nvPr/>
        </p:nvCxnSpPr>
        <p:spPr>
          <a:xfrm flipV="1">
            <a:off x="4572000" y="2000771"/>
            <a:ext cx="387323" cy="59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9" name="Rectangle 58">
            <a:extLst>
              <a:ext uri="{FF2B5EF4-FFF2-40B4-BE49-F238E27FC236}">
                <a16:creationId xmlns:a16="http://schemas.microsoft.com/office/drawing/2014/main" id="{A98F9CE9-80A4-609F-0BE9-3AB68E18FF86}"/>
              </a:ext>
            </a:extLst>
          </p:cNvPr>
          <p:cNvSpPr/>
          <p:nvPr/>
        </p:nvSpPr>
        <p:spPr>
          <a:xfrm>
            <a:off x="6886305" y="2834928"/>
            <a:ext cx="1418359" cy="697490"/>
          </a:xfrm>
          <a:prstGeom prst="rect">
            <a:avLst/>
          </a:prstGeom>
          <a:solidFill>
            <a:schemeClr val="bg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Model</a:t>
            </a:r>
          </a:p>
        </p:txBody>
      </p:sp>
      <p:sp>
        <p:nvSpPr>
          <p:cNvPr id="60" name="Arrow: Right 59">
            <a:extLst>
              <a:ext uri="{FF2B5EF4-FFF2-40B4-BE49-F238E27FC236}">
                <a16:creationId xmlns:a16="http://schemas.microsoft.com/office/drawing/2014/main" id="{5D0D5F61-2D87-23FF-0306-A973B1C99DFE}"/>
              </a:ext>
            </a:extLst>
          </p:cNvPr>
          <p:cNvSpPr/>
          <p:nvPr/>
        </p:nvSpPr>
        <p:spPr>
          <a:xfrm rot="17925433">
            <a:off x="6821929" y="3825316"/>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highlight>
                <a:srgbClr val="FFFF00"/>
              </a:highlight>
            </a:endParaRPr>
          </a:p>
        </p:txBody>
      </p:sp>
      <p:sp>
        <p:nvSpPr>
          <p:cNvPr id="61" name="Arrow: Right 60">
            <a:extLst>
              <a:ext uri="{FF2B5EF4-FFF2-40B4-BE49-F238E27FC236}">
                <a16:creationId xmlns:a16="http://schemas.microsoft.com/office/drawing/2014/main" id="{3A9057A0-3EC5-BC94-28A4-CAF604571D8C}"/>
              </a:ext>
            </a:extLst>
          </p:cNvPr>
          <p:cNvSpPr/>
          <p:nvPr/>
        </p:nvSpPr>
        <p:spPr>
          <a:xfrm rot="14273608">
            <a:off x="7739655" y="3817888"/>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63" name="Arrow: Right 62">
            <a:extLst>
              <a:ext uri="{FF2B5EF4-FFF2-40B4-BE49-F238E27FC236}">
                <a16:creationId xmlns:a16="http://schemas.microsoft.com/office/drawing/2014/main" id="{54609278-21CF-136B-5696-40E8D05149BD}"/>
              </a:ext>
            </a:extLst>
          </p:cNvPr>
          <p:cNvSpPr/>
          <p:nvPr/>
        </p:nvSpPr>
        <p:spPr>
          <a:xfrm rot="16200000">
            <a:off x="7229857" y="2438202"/>
            <a:ext cx="709180" cy="12178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5" name="TextBox 4">
            <a:extLst>
              <a:ext uri="{FF2B5EF4-FFF2-40B4-BE49-F238E27FC236}">
                <a16:creationId xmlns:a16="http://schemas.microsoft.com/office/drawing/2014/main" id="{E8D6E567-F956-A5EE-6803-746E50A016F0}"/>
              </a:ext>
            </a:extLst>
          </p:cNvPr>
          <p:cNvSpPr txBox="1"/>
          <p:nvPr/>
        </p:nvSpPr>
        <p:spPr>
          <a:xfrm>
            <a:off x="3131273" y="4144383"/>
            <a:ext cx="1522016" cy="830997"/>
          </a:xfrm>
          <a:prstGeom prst="rect">
            <a:avLst/>
          </a:prstGeom>
          <a:noFill/>
        </p:spPr>
        <p:txBody>
          <a:bodyPr wrap="square" rtlCol="0">
            <a:spAutoFit/>
          </a:bodyPr>
          <a:lstStyle/>
          <a:p>
            <a:r>
              <a:rPr lang="en-US" sz="2400" dirty="0"/>
              <a:t>Ref or </a:t>
            </a:r>
            <a:r>
              <a:rPr lang="en-US" sz="2400" dirty="0" err="1"/>
              <a:t>Src</a:t>
            </a:r>
            <a:endParaRPr lang="en-US" sz="2400" dirty="0"/>
          </a:p>
        </p:txBody>
      </p:sp>
      <p:sp>
        <p:nvSpPr>
          <p:cNvPr id="6" name="TextBox 5">
            <a:extLst>
              <a:ext uri="{FF2B5EF4-FFF2-40B4-BE49-F238E27FC236}">
                <a16:creationId xmlns:a16="http://schemas.microsoft.com/office/drawing/2014/main" id="{6D4F1BC4-5C05-9CF6-9581-B0CBDC3A38D1}"/>
              </a:ext>
            </a:extLst>
          </p:cNvPr>
          <p:cNvSpPr txBox="1"/>
          <p:nvPr/>
        </p:nvSpPr>
        <p:spPr>
          <a:xfrm>
            <a:off x="4530043" y="4152411"/>
            <a:ext cx="1522016" cy="830997"/>
          </a:xfrm>
          <a:prstGeom prst="rect">
            <a:avLst/>
          </a:prstGeom>
          <a:noFill/>
        </p:spPr>
        <p:txBody>
          <a:bodyPr wrap="square" rtlCol="0">
            <a:spAutoFit/>
          </a:bodyPr>
          <a:lstStyle/>
          <a:p>
            <a:r>
              <a:rPr lang="en-US" sz="2400" dirty="0"/>
              <a:t>Candidate</a:t>
            </a:r>
          </a:p>
        </p:txBody>
      </p:sp>
      <p:sp>
        <p:nvSpPr>
          <p:cNvPr id="7" name="TextBox 6">
            <a:extLst>
              <a:ext uri="{FF2B5EF4-FFF2-40B4-BE49-F238E27FC236}">
                <a16:creationId xmlns:a16="http://schemas.microsoft.com/office/drawing/2014/main" id="{2576AB3E-F000-928C-94C3-F0CE27C964B2}"/>
              </a:ext>
            </a:extLst>
          </p:cNvPr>
          <p:cNvSpPr txBox="1"/>
          <p:nvPr/>
        </p:nvSpPr>
        <p:spPr>
          <a:xfrm>
            <a:off x="3991186" y="1843341"/>
            <a:ext cx="1522016" cy="461665"/>
          </a:xfrm>
          <a:prstGeom prst="rect">
            <a:avLst/>
          </a:prstGeom>
          <a:noFill/>
        </p:spPr>
        <p:txBody>
          <a:bodyPr wrap="square" rtlCol="0">
            <a:spAutoFit/>
          </a:bodyPr>
          <a:lstStyle/>
          <a:p>
            <a:r>
              <a:rPr lang="en-US" sz="2400" dirty="0"/>
              <a:t>Score</a:t>
            </a:r>
          </a:p>
        </p:txBody>
      </p:sp>
      <p:sp>
        <p:nvSpPr>
          <p:cNvPr id="8" name="TextBox 7">
            <a:extLst>
              <a:ext uri="{FF2B5EF4-FFF2-40B4-BE49-F238E27FC236}">
                <a16:creationId xmlns:a16="http://schemas.microsoft.com/office/drawing/2014/main" id="{BD7DD3EC-5840-2524-3A81-4A94B1818CE5}"/>
              </a:ext>
            </a:extLst>
          </p:cNvPr>
          <p:cNvSpPr txBox="1"/>
          <p:nvPr/>
        </p:nvSpPr>
        <p:spPr>
          <a:xfrm>
            <a:off x="6360760" y="4136675"/>
            <a:ext cx="1522016" cy="830997"/>
          </a:xfrm>
          <a:prstGeom prst="rect">
            <a:avLst/>
          </a:prstGeom>
          <a:noFill/>
        </p:spPr>
        <p:txBody>
          <a:bodyPr wrap="square" rtlCol="0">
            <a:spAutoFit/>
          </a:bodyPr>
          <a:lstStyle/>
          <a:p>
            <a:r>
              <a:rPr lang="en-US" sz="2400" dirty="0"/>
              <a:t>Ref or </a:t>
            </a:r>
            <a:r>
              <a:rPr lang="en-US" sz="2400" dirty="0" err="1"/>
              <a:t>Src</a:t>
            </a:r>
            <a:endParaRPr lang="en-US" sz="2400" dirty="0"/>
          </a:p>
        </p:txBody>
      </p:sp>
      <p:sp>
        <p:nvSpPr>
          <p:cNvPr id="9" name="TextBox 8">
            <a:extLst>
              <a:ext uri="{FF2B5EF4-FFF2-40B4-BE49-F238E27FC236}">
                <a16:creationId xmlns:a16="http://schemas.microsoft.com/office/drawing/2014/main" id="{D2D5340E-4BB2-9B9F-562B-708CA185E463}"/>
              </a:ext>
            </a:extLst>
          </p:cNvPr>
          <p:cNvSpPr txBox="1"/>
          <p:nvPr/>
        </p:nvSpPr>
        <p:spPr>
          <a:xfrm>
            <a:off x="7720573" y="4141618"/>
            <a:ext cx="1522016" cy="830997"/>
          </a:xfrm>
          <a:prstGeom prst="rect">
            <a:avLst/>
          </a:prstGeom>
          <a:noFill/>
        </p:spPr>
        <p:txBody>
          <a:bodyPr wrap="square" rtlCol="0">
            <a:spAutoFit/>
          </a:bodyPr>
          <a:lstStyle/>
          <a:p>
            <a:r>
              <a:rPr lang="en-US" sz="2400" dirty="0"/>
              <a:t>Candidate</a:t>
            </a:r>
          </a:p>
        </p:txBody>
      </p:sp>
      <p:sp>
        <p:nvSpPr>
          <p:cNvPr id="10" name="TextBox 9">
            <a:extLst>
              <a:ext uri="{FF2B5EF4-FFF2-40B4-BE49-F238E27FC236}">
                <a16:creationId xmlns:a16="http://schemas.microsoft.com/office/drawing/2014/main" id="{8C0D70CF-8488-EF00-3EBA-54A87B72AE96}"/>
              </a:ext>
            </a:extLst>
          </p:cNvPr>
          <p:cNvSpPr txBox="1"/>
          <p:nvPr/>
        </p:nvSpPr>
        <p:spPr>
          <a:xfrm>
            <a:off x="7202750" y="1791731"/>
            <a:ext cx="1522016" cy="461665"/>
          </a:xfrm>
          <a:prstGeom prst="rect">
            <a:avLst/>
          </a:prstGeom>
          <a:noFill/>
        </p:spPr>
        <p:txBody>
          <a:bodyPr wrap="square" rtlCol="0">
            <a:spAutoFit/>
          </a:bodyPr>
          <a:lstStyle/>
          <a:p>
            <a:r>
              <a:rPr lang="en-US" sz="2400" dirty="0"/>
              <a:t>Score</a:t>
            </a:r>
          </a:p>
        </p:txBody>
      </p:sp>
      <p:sp>
        <p:nvSpPr>
          <p:cNvPr id="37" name="Content Placeholder 2">
            <a:extLst>
              <a:ext uri="{FF2B5EF4-FFF2-40B4-BE49-F238E27FC236}">
                <a16:creationId xmlns:a16="http://schemas.microsoft.com/office/drawing/2014/main" id="{BF45DDDB-194D-EB75-379F-78099A966D67}"/>
              </a:ext>
            </a:extLst>
          </p:cNvPr>
          <p:cNvSpPr txBox="1">
            <a:spLocks/>
          </p:cNvSpPr>
          <p:nvPr/>
        </p:nvSpPr>
        <p:spPr>
          <a:xfrm>
            <a:off x="3009695" y="1162153"/>
            <a:ext cx="2769748" cy="40512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Supervised Metric     	     </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38" name="Content Placeholder 2">
            <a:extLst>
              <a:ext uri="{FF2B5EF4-FFF2-40B4-BE49-F238E27FC236}">
                <a16:creationId xmlns:a16="http://schemas.microsoft.com/office/drawing/2014/main" id="{24263C6F-DEDD-6840-8536-FDC8511FA3FA}"/>
              </a:ext>
            </a:extLst>
          </p:cNvPr>
          <p:cNvSpPr txBox="1">
            <a:spLocks/>
          </p:cNvSpPr>
          <p:nvPr/>
        </p:nvSpPr>
        <p:spPr>
          <a:xfrm>
            <a:off x="6103519" y="1149231"/>
            <a:ext cx="3139070" cy="39101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Unsupervised Metric</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Tree>
    <p:extLst>
      <p:ext uri="{BB962C8B-B14F-4D97-AF65-F5344CB8AC3E}">
        <p14:creationId xmlns:p14="http://schemas.microsoft.com/office/powerpoint/2010/main" val="2935921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1"/>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5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60"/>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6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63"/>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9" grpId="0" animBg="1"/>
      <p:bldP spid="4" grpId="0" animBg="1"/>
      <p:bldP spid="14" grpId="0" animBg="1"/>
      <p:bldP spid="15" grpId="0" animBg="1"/>
      <p:bldP spid="16" grpId="0"/>
      <p:bldP spid="17" grpId="0"/>
      <p:bldP spid="18" grpId="0" animBg="1"/>
      <p:bldP spid="19" grpId="0"/>
      <p:bldP spid="20" grpId="0" animBg="1"/>
      <p:bldP spid="21" grpId="0" animBg="1"/>
      <p:bldP spid="22" grpId="0" animBg="1"/>
      <p:bldP spid="24" grpId="0" animBg="1"/>
      <p:bldP spid="27" grpId="0"/>
      <p:bldP spid="59" grpId="0" animBg="1"/>
      <p:bldP spid="60" grpId="0" animBg="1"/>
      <p:bldP spid="61" grpId="0" animBg="1"/>
      <p:bldP spid="63" grpId="0" animBg="1"/>
      <p:bldP spid="5" grpId="0"/>
      <p:bldP spid="6" grpId="0"/>
      <p:bldP spid="7" grpId="0"/>
      <p:bldP spid="8" grpId="0"/>
      <p:bldP spid="9" grpId="0"/>
      <p:bldP spid="10" grpId="0"/>
      <p:bldP spid="37" grpId="0"/>
      <p:bldP spid="3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52"/>
          <p:cNvSpPr txBox="1">
            <a:spLocks noGrp="1"/>
          </p:cNvSpPr>
          <p:nvPr>
            <p:ph type="title"/>
          </p:nvPr>
        </p:nvSpPr>
        <p:spPr>
          <a:xfrm>
            <a:off x="212827" y="49670"/>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Use GPT-4 as a reward model</a:t>
            </a:r>
            <a:endParaRPr/>
          </a:p>
        </p:txBody>
      </p:sp>
      <p:sp>
        <p:nvSpPr>
          <p:cNvPr id="400" name="Google Shape;400;p52"/>
          <p:cNvSpPr/>
          <p:nvPr/>
        </p:nvSpPr>
        <p:spPr>
          <a:xfrm>
            <a:off x="212825" y="537338"/>
            <a:ext cx="3829500" cy="1001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 the revolutionary base area of south Jiangxi.</a:t>
            </a:r>
            <a:endParaRPr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……the old revolutionary district of southern Jiangxi.</a:t>
            </a:r>
            <a:endParaRPr i="1">
              <a:solidFill>
                <a:schemeClr val="dk1"/>
              </a:solidFill>
              <a:latin typeface="Century Gothic"/>
              <a:ea typeface="Century Gothic"/>
              <a:cs typeface="Century Gothic"/>
              <a:sym typeface="Century Gothic"/>
            </a:endParaRPr>
          </a:p>
        </p:txBody>
      </p:sp>
      <p:pic>
        <p:nvPicPr>
          <p:cNvPr id="401" name="Google Shape;401;p52" descr="Picture 3"/>
          <p:cNvPicPr preferRelativeResize="0"/>
          <p:nvPr/>
        </p:nvPicPr>
        <p:blipFill rotWithShape="1">
          <a:blip r:embed="rId3">
            <a:alphaModFix/>
          </a:blip>
          <a:srcRect/>
          <a:stretch/>
        </p:blipFill>
        <p:spPr>
          <a:xfrm>
            <a:off x="4353050" y="1897406"/>
            <a:ext cx="529650" cy="529650"/>
          </a:xfrm>
          <a:prstGeom prst="rect">
            <a:avLst/>
          </a:prstGeom>
          <a:noFill/>
          <a:ln>
            <a:noFill/>
          </a:ln>
        </p:spPr>
      </p:pic>
      <p:sp>
        <p:nvSpPr>
          <p:cNvPr id="402" name="Google Shape;402;p52"/>
          <p:cNvSpPr/>
          <p:nvPr/>
        </p:nvSpPr>
        <p:spPr>
          <a:xfrm>
            <a:off x="212825" y="1620825"/>
            <a:ext cx="3829500" cy="3446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Error location 1:</a:t>
            </a:r>
            <a:r>
              <a:rPr lang="en">
                <a:solidFill>
                  <a:schemeClr val="dk1"/>
                </a:solidFill>
                <a:latin typeface="Century Gothic"/>
                <a:ea typeface="Century Gothic"/>
                <a:cs typeface="Century Gothic"/>
                <a:sym typeface="Century Gothic"/>
              </a:rPr>
              <a:t> "old revolutionary district"</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Error type 1:</a:t>
            </a:r>
            <a:r>
              <a:rPr lang="en">
                <a:solidFill>
                  <a:schemeClr val="dk1"/>
                </a:solidFill>
                <a:latin typeface="Century Gothic"/>
                <a:ea typeface="Century Gothic"/>
                <a:cs typeface="Century Gothic"/>
                <a:sym typeface="Century Gothic"/>
              </a:rPr>
              <a:t> Terminology is non-standard or does not fit the context. Terminology is used inconsistently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Explanation 1: </a:t>
            </a:r>
            <a:r>
              <a:rPr lang="en">
                <a:solidFill>
                  <a:schemeClr val="dk1"/>
                </a:solidFill>
                <a:latin typeface="Century Gothic"/>
                <a:ea typeface="Century Gothic"/>
                <a:cs typeface="Century Gothic"/>
                <a:sym typeface="Century Gothic"/>
              </a:rPr>
              <a:t>The correct term should be “</a:t>
            </a:r>
            <a:r>
              <a:rPr lang="en">
                <a:solidFill>
                  <a:srgbClr val="FF0000"/>
                </a:solidFill>
                <a:latin typeface="Century Gothic"/>
                <a:ea typeface="Century Gothic"/>
                <a:cs typeface="Century Gothic"/>
                <a:sym typeface="Century Gothic"/>
              </a:rPr>
              <a:t>revolutionary base area</a:t>
            </a:r>
            <a:r>
              <a:rPr lang="en">
                <a:solidFill>
                  <a:schemeClr val="dk1"/>
                </a:solidFill>
                <a:latin typeface="Century Gothic"/>
                <a:ea typeface="Century Gothic"/>
                <a:cs typeface="Century Gothic"/>
                <a:sym typeface="Century Gothic"/>
              </a:rPr>
              <a:t>" which refers to the area where the revolution started in 1927, not "</a:t>
            </a:r>
            <a:r>
              <a:rPr lang="en">
                <a:solidFill>
                  <a:srgbClr val="FF0000"/>
                </a:solidFill>
                <a:latin typeface="Century Gothic"/>
                <a:ea typeface="Century Gothic"/>
                <a:cs typeface="Century Gothic"/>
                <a:sym typeface="Century Gothic"/>
              </a:rPr>
              <a:t>old revolutionary district</a:t>
            </a:r>
            <a:r>
              <a:rPr lang="en">
                <a:solidFill>
                  <a:schemeClr val="dk1"/>
                </a:solidFill>
                <a:latin typeface="Century Gothic"/>
                <a:ea typeface="Century Gothic"/>
                <a:cs typeface="Century Gothic"/>
                <a:sym typeface="Century Gothic"/>
              </a:rPr>
              <a:t>" which does not convey the same meaning.</a:t>
            </a:r>
            <a:endParaRPr>
              <a:solidFill>
                <a:schemeClr val="dk1"/>
              </a:solidFill>
              <a:latin typeface="Century Gothic"/>
              <a:ea typeface="Century Gothic"/>
              <a:cs typeface="Century Gothic"/>
              <a:sym typeface="Century Gothic"/>
            </a:endParaRPr>
          </a:p>
          <a:p>
            <a:pPr marL="914400" lvl="0" indent="45720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a:t>
            </a:r>
            <a:endParaRPr>
              <a:solidFill>
                <a:schemeClr val="dk1"/>
              </a:solidFill>
              <a:latin typeface="Century Gothic"/>
              <a:ea typeface="Century Gothic"/>
              <a:cs typeface="Century Gothic"/>
              <a:sym typeface="Century Gothic"/>
            </a:endParaRPr>
          </a:p>
        </p:txBody>
      </p:sp>
      <p:pic>
        <p:nvPicPr>
          <p:cNvPr id="403" name="Google Shape;403;p52"/>
          <p:cNvPicPr preferRelativeResize="0"/>
          <p:nvPr/>
        </p:nvPicPr>
        <p:blipFill>
          <a:blip r:embed="rId4">
            <a:alphaModFix/>
          </a:blip>
          <a:stretch>
            <a:fillRect/>
          </a:stretch>
        </p:blipFill>
        <p:spPr>
          <a:xfrm>
            <a:off x="6435019" y="4847831"/>
            <a:ext cx="2077576" cy="309881"/>
          </a:xfrm>
          <a:prstGeom prst="rect">
            <a:avLst/>
          </a:prstGeom>
          <a:noFill/>
          <a:ln>
            <a:noFill/>
          </a:ln>
        </p:spPr>
      </p:pic>
      <p:sp>
        <p:nvSpPr>
          <p:cNvPr id="404" name="Google Shape;404;p52"/>
          <p:cNvSpPr/>
          <p:nvPr/>
        </p:nvSpPr>
        <p:spPr>
          <a:xfrm>
            <a:off x="5119975" y="1350350"/>
            <a:ext cx="24009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revolutionary base area</a:t>
            </a:r>
            <a:endParaRPr>
              <a:solidFill>
                <a:schemeClr val="dk1"/>
              </a:solidFill>
              <a:latin typeface="Century Gothic"/>
              <a:ea typeface="Century Gothic"/>
              <a:cs typeface="Century Gothic"/>
              <a:sym typeface="Century Gothic"/>
            </a:endParaRPr>
          </a:p>
        </p:txBody>
      </p:sp>
      <p:sp>
        <p:nvSpPr>
          <p:cNvPr id="405" name="Google Shape;405;p52"/>
          <p:cNvSpPr/>
          <p:nvPr/>
        </p:nvSpPr>
        <p:spPr>
          <a:xfrm>
            <a:off x="5141125" y="2571750"/>
            <a:ext cx="23586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old revolutionary district</a:t>
            </a:r>
            <a:endParaRPr>
              <a:solidFill>
                <a:schemeClr val="dk1"/>
              </a:solidFill>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0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0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3"/>
          <p:cNvSpPr txBox="1">
            <a:spLocks noGrp="1"/>
          </p:cNvSpPr>
          <p:nvPr>
            <p:ph type="title"/>
          </p:nvPr>
        </p:nvSpPr>
        <p:spPr>
          <a:xfrm>
            <a:off x="212827" y="83570"/>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Use GPT-4 as a reward model</a:t>
            </a:r>
            <a:endParaRPr/>
          </a:p>
        </p:txBody>
      </p:sp>
      <p:sp>
        <p:nvSpPr>
          <p:cNvPr id="411" name="Google Shape;411;p53"/>
          <p:cNvSpPr/>
          <p:nvPr/>
        </p:nvSpPr>
        <p:spPr>
          <a:xfrm>
            <a:off x="212825" y="608625"/>
            <a:ext cx="4142700" cy="9132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 the revolutionary base area of south Jiangxi.</a:t>
            </a:r>
            <a:endParaRPr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……the old revolutionary district of southern Jiangxi.</a:t>
            </a:r>
            <a:endParaRPr i="1">
              <a:solidFill>
                <a:schemeClr val="dk1"/>
              </a:solidFill>
              <a:latin typeface="Century Gothic"/>
              <a:ea typeface="Century Gothic"/>
              <a:cs typeface="Century Gothic"/>
              <a:sym typeface="Century Gothic"/>
            </a:endParaRPr>
          </a:p>
        </p:txBody>
      </p:sp>
      <p:pic>
        <p:nvPicPr>
          <p:cNvPr id="412" name="Google Shape;412;p53" descr="Picture 3"/>
          <p:cNvPicPr preferRelativeResize="0"/>
          <p:nvPr/>
        </p:nvPicPr>
        <p:blipFill rotWithShape="1">
          <a:blip r:embed="rId3">
            <a:alphaModFix/>
          </a:blip>
          <a:srcRect/>
          <a:stretch/>
        </p:blipFill>
        <p:spPr>
          <a:xfrm>
            <a:off x="4628438" y="1782747"/>
            <a:ext cx="789000" cy="789000"/>
          </a:xfrm>
          <a:prstGeom prst="rect">
            <a:avLst/>
          </a:prstGeom>
          <a:noFill/>
          <a:ln>
            <a:noFill/>
          </a:ln>
        </p:spPr>
      </p:pic>
      <p:sp>
        <p:nvSpPr>
          <p:cNvPr id="413" name="Google Shape;413;p53"/>
          <p:cNvSpPr/>
          <p:nvPr/>
        </p:nvSpPr>
        <p:spPr>
          <a:xfrm>
            <a:off x="212825" y="1714975"/>
            <a:ext cx="4142700" cy="2900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Error location 1:</a:t>
            </a:r>
            <a:r>
              <a:rPr lang="en">
                <a:solidFill>
                  <a:schemeClr val="dk1"/>
                </a:solidFill>
                <a:latin typeface="Century Gothic"/>
                <a:ea typeface="Century Gothic"/>
                <a:cs typeface="Century Gothic"/>
                <a:sym typeface="Century Gothic"/>
              </a:rPr>
              <a:t> "old revolutionary district"</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Error type 1:</a:t>
            </a:r>
            <a:r>
              <a:rPr lang="en">
                <a:solidFill>
                  <a:schemeClr val="dk1"/>
                </a:solidFill>
                <a:latin typeface="Century Gothic"/>
                <a:ea typeface="Century Gothic"/>
                <a:cs typeface="Century Gothic"/>
                <a:sym typeface="Century Gothic"/>
              </a:rPr>
              <a:t> Terminology is non-standard or does not fit the context. Terminology is used inconsistently</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Explanation 1: </a:t>
            </a:r>
            <a:r>
              <a:rPr lang="en">
                <a:solidFill>
                  <a:schemeClr val="dk1"/>
                </a:solidFill>
                <a:latin typeface="Century Gothic"/>
                <a:ea typeface="Century Gothic"/>
                <a:cs typeface="Century Gothic"/>
                <a:sym typeface="Century Gothic"/>
              </a:rPr>
              <a:t>The correct term should be “</a:t>
            </a:r>
            <a:r>
              <a:rPr lang="en">
                <a:solidFill>
                  <a:srgbClr val="FF0000"/>
                </a:solidFill>
                <a:latin typeface="Century Gothic"/>
                <a:ea typeface="Century Gothic"/>
                <a:cs typeface="Century Gothic"/>
                <a:sym typeface="Century Gothic"/>
              </a:rPr>
              <a:t>revolutionary base area</a:t>
            </a:r>
            <a:r>
              <a:rPr lang="en">
                <a:solidFill>
                  <a:schemeClr val="dk1"/>
                </a:solidFill>
                <a:latin typeface="Century Gothic"/>
                <a:ea typeface="Century Gothic"/>
                <a:cs typeface="Century Gothic"/>
                <a:sym typeface="Century Gothic"/>
              </a:rPr>
              <a:t>" which refers to the area where the revolution started in 1927, not "</a:t>
            </a:r>
            <a:r>
              <a:rPr lang="en">
                <a:solidFill>
                  <a:srgbClr val="FF0000"/>
                </a:solidFill>
                <a:latin typeface="Century Gothic"/>
                <a:ea typeface="Century Gothic"/>
                <a:cs typeface="Century Gothic"/>
                <a:sym typeface="Century Gothic"/>
              </a:rPr>
              <a:t>old revolutionary district</a:t>
            </a:r>
            <a:r>
              <a:rPr lang="en">
                <a:solidFill>
                  <a:schemeClr val="dk1"/>
                </a:solidFill>
                <a:latin typeface="Century Gothic"/>
                <a:ea typeface="Century Gothic"/>
                <a:cs typeface="Century Gothic"/>
                <a:sym typeface="Century Gothic"/>
              </a:rPr>
              <a:t>" which does not convey the same meaning.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a:t>
            </a:r>
            <a:endParaRPr>
              <a:solidFill>
                <a:schemeClr val="dk1"/>
              </a:solidFill>
              <a:latin typeface="Century Gothic"/>
              <a:ea typeface="Century Gothic"/>
              <a:cs typeface="Century Gothic"/>
              <a:sym typeface="Century Gothic"/>
            </a:endParaRPr>
          </a:p>
        </p:txBody>
      </p:sp>
      <p:pic>
        <p:nvPicPr>
          <p:cNvPr id="414" name="Google Shape;414;p53"/>
          <p:cNvPicPr preferRelativeResize="0"/>
          <p:nvPr/>
        </p:nvPicPr>
        <p:blipFill>
          <a:blip r:embed="rId4">
            <a:alphaModFix/>
          </a:blip>
          <a:stretch>
            <a:fillRect/>
          </a:stretch>
        </p:blipFill>
        <p:spPr>
          <a:xfrm>
            <a:off x="6435019" y="4847831"/>
            <a:ext cx="2077576" cy="309881"/>
          </a:xfrm>
          <a:prstGeom prst="rect">
            <a:avLst/>
          </a:prstGeom>
          <a:noFill/>
          <a:ln>
            <a:noFill/>
          </a:ln>
        </p:spPr>
      </p:pic>
      <p:sp>
        <p:nvSpPr>
          <p:cNvPr id="415" name="Google Shape;415;p53"/>
          <p:cNvSpPr/>
          <p:nvPr/>
        </p:nvSpPr>
        <p:spPr>
          <a:xfrm>
            <a:off x="5690375" y="1197800"/>
            <a:ext cx="31878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Correct: revolutionary base area</a:t>
            </a:r>
            <a:endParaRPr>
              <a:solidFill>
                <a:schemeClr val="dk1"/>
              </a:solidFill>
              <a:latin typeface="Century Gothic"/>
              <a:ea typeface="Century Gothic"/>
              <a:cs typeface="Century Gothic"/>
              <a:sym typeface="Century Gothic"/>
            </a:endParaRPr>
          </a:p>
        </p:txBody>
      </p:sp>
      <p:sp>
        <p:nvSpPr>
          <p:cNvPr id="416" name="Google Shape;416;p53"/>
          <p:cNvSpPr/>
          <p:nvPr/>
        </p:nvSpPr>
        <p:spPr>
          <a:xfrm>
            <a:off x="5690500" y="2384700"/>
            <a:ext cx="32661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Incorrect: old revolutionary district</a:t>
            </a:r>
            <a:endParaRPr>
              <a:solidFill>
                <a:schemeClr val="dk1"/>
              </a:solidFill>
              <a:latin typeface="Century Gothic"/>
              <a:ea typeface="Century Gothic"/>
              <a:cs typeface="Century Gothic"/>
              <a:sym typeface="Century Gothic"/>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54"/>
          <p:cNvSpPr txBox="1">
            <a:spLocks noGrp="1"/>
          </p:cNvSpPr>
          <p:nvPr>
            <p:ph type="title"/>
          </p:nvPr>
        </p:nvSpPr>
        <p:spPr>
          <a:xfrm>
            <a:off x="212827" y="83570"/>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Use GPT-4 as a reward model</a:t>
            </a:r>
            <a:endParaRPr/>
          </a:p>
        </p:txBody>
      </p:sp>
      <p:sp>
        <p:nvSpPr>
          <p:cNvPr id="422" name="Google Shape;422;p54"/>
          <p:cNvSpPr/>
          <p:nvPr/>
        </p:nvSpPr>
        <p:spPr>
          <a:xfrm>
            <a:off x="1534900" y="686200"/>
            <a:ext cx="5752500" cy="309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Reference:</a:t>
            </a:r>
            <a:r>
              <a:rPr lang="en" i="1">
                <a:solidFill>
                  <a:schemeClr val="dk1"/>
                </a:solidFill>
                <a:latin typeface="Century Gothic"/>
                <a:ea typeface="Century Gothic"/>
                <a:cs typeface="Century Gothic"/>
                <a:sym typeface="Century Gothic"/>
              </a:rPr>
              <a:t> …… the revolutionary base area of south Jiangxi.</a:t>
            </a:r>
            <a:endParaRPr i="1">
              <a:solidFill>
                <a:schemeClr val="dk1"/>
              </a:solidFill>
              <a:latin typeface="Century Gothic"/>
              <a:ea typeface="Century Gothic"/>
              <a:cs typeface="Century Gothic"/>
              <a:sym typeface="Century Gothic"/>
            </a:endParaRPr>
          </a:p>
        </p:txBody>
      </p:sp>
      <p:pic>
        <p:nvPicPr>
          <p:cNvPr id="423" name="Google Shape;423;p54" descr="Picture 3"/>
          <p:cNvPicPr preferRelativeResize="0"/>
          <p:nvPr/>
        </p:nvPicPr>
        <p:blipFill rotWithShape="1">
          <a:blip r:embed="rId3">
            <a:alphaModFix/>
          </a:blip>
          <a:srcRect/>
          <a:stretch/>
        </p:blipFill>
        <p:spPr>
          <a:xfrm>
            <a:off x="787075" y="767756"/>
            <a:ext cx="529650" cy="529650"/>
          </a:xfrm>
          <a:prstGeom prst="rect">
            <a:avLst/>
          </a:prstGeom>
          <a:noFill/>
          <a:ln>
            <a:noFill/>
          </a:ln>
        </p:spPr>
      </p:pic>
      <p:pic>
        <p:nvPicPr>
          <p:cNvPr id="424" name="Google Shape;424;p54"/>
          <p:cNvPicPr preferRelativeResize="0"/>
          <p:nvPr/>
        </p:nvPicPr>
        <p:blipFill>
          <a:blip r:embed="rId4">
            <a:alphaModFix/>
          </a:blip>
          <a:stretch>
            <a:fillRect/>
          </a:stretch>
        </p:blipFill>
        <p:spPr>
          <a:xfrm>
            <a:off x="6435019" y="4847831"/>
            <a:ext cx="2077576" cy="309881"/>
          </a:xfrm>
          <a:prstGeom prst="rect">
            <a:avLst/>
          </a:prstGeom>
          <a:noFill/>
          <a:ln>
            <a:noFill/>
          </a:ln>
        </p:spPr>
      </p:pic>
      <p:sp>
        <p:nvSpPr>
          <p:cNvPr id="425" name="Google Shape;425;p54"/>
          <p:cNvSpPr/>
          <p:nvPr/>
        </p:nvSpPr>
        <p:spPr>
          <a:xfrm>
            <a:off x="2312225" y="1780775"/>
            <a:ext cx="31878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Correct: revolutionary base area</a:t>
            </a:r>
            <a:endParaRPr>
              <a:solidFill>
                <a:schemeClr val="dk1"/>
              </a:solidFill>
              <a:latin typeface="Century Gothic"/>
              <a:ea typeface="Century Gothic"/>
              <a:cs typeface="Century Gothic"/>
              <a:sym typeface="Century Gothic"/>
            </a:endParaRPr>
          </a:p>
        </p:txBody>
      </p:sp>
      <p:sp>
        <p:nvSpPr>
          <p:cNvPr id="426" name="Google Shape;426;p54"/>
          <p:cNvSpPr/>
          <p:nvPr/>
        </p:nvSpPr>
        <p:spPr>
          <a:xfrm>
            <a:off x="2236025" y="2765375"/>
            <a:ext cx="3329400" cy="7890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Incorrect: old revolutionary district</a:t>
            </a:r>
            <a:endParaRPr>
              <a:solidFill>
                <a:schemeClr val="dk1"/>
              </a:solidFill>
              <a:latin typeface="Century Gothic"/>
              <a:ea typeface="Century Gothic"/>
              <a:cs typeface="Century Gothic"/>
              <a:sym typeface="Century Gothic"/>
            </a:endParaRPr>
          </a:p>
        </p:txBody>
      </p:sp>
      <p:sp>
        <p:nvSpPr>
          <p:cNvPr id="427" name="Google Shape;427;p54"/>
          <p:cNvSpPr/>
          <p:nvPr/>
        </p:nvSpPr>
        <p:spPr>
          <a:xfrm>
            <a:off x="6217875" y="2126450"/>
            <a:ext cx="2336796" cy="789048"/>
          </a:xfrm>
          <a:prstGeom prst="cloud">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 Are two phrase aligned?</a:t>
            </a:r>
            <a:endParaRPr>
              <a:latin typeface="Century Gothic"/>
              <a:ea typeface="Century Gothic"/>
              <a:cs typeface="Century Gothic"/>
              <a:sym typeface="Century Gothic"/>
            </a:endParaRPr>
          </a:p>
        </p:txBody>
      </p:sp>
      <p:sp>
        <p:nvSpPr>
          <p:cNvPr id="428" name="Google Shape;428;p54"/>
          <p:cNvSpPr/>
          <p:nvPr/>
        </p:nvSpPr>
        <p:spPr>
          <a:xfrm>
            <a:off x="5065425" y="3434350"/>
            <a:ext cx="3858516" cy="789048"/>
          </a:xfrm>
          <a:prstGeom prst="cloud">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 Decide if severity label is accurate? </a:t>
            </a:r>
            <a:endParaRPr>
              <a:latin typeface="Century Gothic"/>
              <a:ea typeface="Century Gothic"/>
              <a:cs typeface="Century Gothic"/>
              <a:sym typeface="Century Gothic"/>
            </a:endParaRPr>
          </a:p>
        </p:txBody>
      </p:sp>
      <p:sp>
        <p:nvSpPr>
          <p:cNvPr id="429" name="Google Shape;429;p54"/>
          <p:cNvSpPr/>
          <p:nvPr/>
        </p:nvSpPr>
        <p:spPr>
          <a:xfrm rot="5400000">
            <a:off x="5422150" y="2377150"/>
            <a:ext cx="939000" cy="507600"/>
          </a:xfrm>
          <a:prstGeom prst="curvedDownArrow">
            <a:avLst>
              <a:gd name="adj1" fmla="val 25000"/>
              <a:gd name="adj2" fmla="val 50000"/>
              <a:gd name="adj3" fmla="val 25000"/>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30" name="Google Shape;430;p54"/>
          <p:cNvSpPr/>
          <p:nvPr/>
        </p:nvSpPr>
        <p:spPr>
          <a:xfrm rot="2034484">
            <a:off x="4249735" y="3936985"/>
            <a:ext cx="1574583" cy="194784"/>
          </a:xfrm>
          <a:prstGeom prst="rightArrow">
            <a:avLst>
              <a:gd name="adj1" fmla="val 50000"/>
              <a:gd name="adj2" fmla="val 50000"/>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31" name="Google Shape;431;p54"/>
          <p:cNvSpPr/>
          <p:nvPr/>
        </p:nvSpPr>
        <p:spPr>
          <a:xfrm>
            <a:off x="5637850" y="4537925"/>
            <a:ext cx="733800" cy="309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a:solidFill>
                  <a:schemeClr val="dk1"/>
                </a:solidFill>
                <a:latin typeface="Century Gothic"/>
                <a:ea typeface="Century Gothic"/>
                <a:cs typeface="Century Gothic"/>
                <a:sym typeface="Century Gothic"/>
              </a:rPr>
              <a:t>Major</a:t>
            </a:r>
            <a:endParaRPr>
              <a:solidFill>
                <a:schemeClr val="dk1"/>
              </a:solidFill>
              <a:latin typeface="Century Gothic"/>
              <a:ea typeface="Century Gothic"/>
              <a:cs typeface="Century Gothic"/>
              <a:sym typeface="Century Gothic"/>
            </a:endParaRPr>
          </a:p>
        </p:txBody>
      </p:sp>
      <p:sp>
        <p:nvSpPr>
          <p:cNvPr id="432" name="Google Shape;432;p54"/>
          <p:cNvSpPr/>
          <p:nvPr/>
        </p:nvSpPr>
        <p:spPr>
          <a:xfrm>
            <a:off x="2312225" y="4514375"/>
            <a:ext cx="2336700" cy="309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Century Gothic"/>
                <a:ea typeface="Century Gothic"/>
                <a:cs typeface="Century Gothic"/>
                <a:sym typeface="Century Gothic"/>
              </a:rPr>
              <a:t>Terminology is non-standard</a:t>
            </a:r>
            <a:endParaRPr>
              <a:solidFill>
                <a:schemeClr val="dk1"/>
              </a:solidFill>
              <a:latin typeface="Century Gothic"/>
              <a:ea typeface="Century Gothic"/>
              <a:cs typeface="Century Gothic"/>
              <a:sym typeface="Century Gothic"/>
            </a:endParaRPr>
          </a:p>
        </p:txBody>
      </p:sp>
      <p:sp>
        <p:nvSpPr>
          <p:cNvPr id="433" name="Google Shape;433;p54"/>
          <p:cNvSpPr/>
          <p:nvPr/>
        </p:nvSpPr>
        <p:spPr>
          <a:xfrm rot="5401313">
            <a:off x="3310360" y="3915007"/>
            <a:ext cx="785400" cy="195000"/>
          </a:xfrm>
          <a:prstGeom prst="rightArrow">
            <a:avLst>
              <a:gd name="adj1" fmla="val 50000"/>
              <a:gd name="adj2" fmla="val 50000"/>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34" name="Google Shape;434;p54"/>
          <p:cNvSpPr/>
          <p:nvPr/>
        </p:nvSpPr>
        <p:spPr>
          <a:xfrm>
            <a:off x="998550" y="3706763"/>
            <a:ext cx="2606364" cy="655236"/>
          </a:xfrm>
          <a:prstGeom prst="cloud">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 Is the error type consistent?</a:t>
            </a:r>
            <a:endParaRPr>
              <a:latin typeface="Century Gothic"/>
              <a:ea typeface="Century Gothic"/>
              <a:cs typeface="Century Gothic"/>
              <a:sym typeface="Century Gothic"/>
            </a:endParaRPr>
          </a:p>
        </p:txBody>
      </p:sp>
      <p:sp>
        <p:nvSpPr>
          <p:cNvPr id="435" name="Google Shape;435;p54"/>
          <p:cNvSpPr/>
          <p:nvPr/>
        </p:nvSpPr>
        <p:spPr>
          <a:xfrm>
            <a:off x="1534900" y="1124950"/>
            <a:ext cx="5752500" cy="309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b="1" i="1">
                <a:solidFill>
                  <a:schemeClr val="dk1"/>
                </a:solidFill>
                <a:latin typeface="Century Gothic"/>
                <a:ea typeface="Century Gothic"/>
                <a:cs typeface="Century Gothic"/>
                <a:sym typeface="Century Gothic"/>
              </a:rPr>
              <a:t>Output:</a:t>
            </a:r>
            <a:r>
              <a:rPr lang="en" i="1">
                <a:solidFill>
                  <a:schemeClr val="dk1"/>
                </a:solidFill>
                <a:latin typeface="Century Gothic"/>
                <a:ea typeface="Century Gothic"/>
                <a:cs typeface="Century Gothic"/>
                <a:sym typeface="Century Gothic"/>
              </a:rPr>
              <a:t> ……the old revolutionary district of southern Jiangxi.</a:t>
            </a:r>
            <a:endParaRPr i="1">
              <a:solidFill>
                <a:schemeClr val="dk1"/>
              </a:solidFill>
              <a:latin typeface="Century Gothic"/>
              <a:ea typeface="Century Gothic"/>
              <a:cs typeface="Century Gothic"/>
              <a:sym typeface="Century Gothic"/>
            </a:endParaRPr>
          </a:p>
        </p:txBody>
      </p:sp>
      <p:sp>
        <p:nvSpPr>
          <p:cNvPr id="436" name="Google Shape;436;p54"/>
          <p:cNvSpPr/>
          <p:nvPr/>
        </p:nvSpPr>
        <p:spPr>
          <a:xfrm rot="-5991416">
            <a:off x="956822" y="2115232"/>
            <a:ext cx="1826056" cy="426036"/>
          </a:xfrm>
          <a:prstGeom prst="curvedDownArrow">
            <a:avLst>
              <a:gd name="adj1" fmla="val 25000"/>
              <a:gd name="adj2" fmla="val 50000"/>
              <a:gd name="adj3" fmla="val 25000"/>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37" name="Google Shape;437;p54"/>
          <p:cNvSpPr/>
          <p:nvPr/>
        </p:nvSpPr>
        <p:spPr>
          <a:xfrm>
            <a:off x="212825" y="1838638"/>
            <a:ext cx="1589976" cy="1326888"/>
          </a:xfrm>
          <a:prstGeom prst="cloud">
            <a:avLst/>
          </a:prstGeom>
          <a:solidFill>
            <a:srgbClr val="E9EDE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latin typeface="Century Gothic"/>
                <a:ea typeface="Century Gothic"/>
                <a:cs typeface="Century Gothic"/>
                <a:sym typeface="Century Gothic"/>
              </a:rPr>
              <a:t> Does output contain this error?</a:t>
            </a:r>
            <a:endParaRPr>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3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3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3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3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441"/>
        <p:cNvGrpSpPr/>
        <p:nvPr/>
      </p:nvGrpSpPr>
      <p:grpSpPr>
        <a:xfrm>
          <a:off x="0" y="0"/>
          <a:ext cx="0" cy="0"/>
          <a:chOff x="0" y="0"/>
          <a:chExt cx="0" cy="0"/>
        </a:xfrm>
      </p:grpSpPr>
      <p:sp>
        <p:nvSpPr>
          <p:cNvPr id="442" name="Google Shape;442;p55"/>
          <p:cNvSpPr txBox="1">
            <a:spLocks noGrp="1"/>
          </p:cNvSpPr>
          <p:nvPr>
            <p:ph type="title"/>
          </p:nvPr>
        </p:nvSpPr>
        <p:spPr>
          <a:xfrm>
            <a:off x="212827" y="83570"/>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Use GPT-4 as a reward model</a:t>
            </a:r>
            <a:endParaRPr/>
          </a:p>
        </p:txBody>
      </p:sp>
      <p:sp>
        <p:nvSpPr>
          <p:cNvPr id="443" name="Google Shape;443;p55"/>
          <p:cNvSpPr/>
          <p:nvPr/>
        </p:nvSpPr>
        <p:spPr>
          <a:xfrm>
            <a:off x="4650925" y="1558631"/>
            <a:ext cx="4359600" cy="529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Q3: If A2 is "incorrect to correct", is A2 a correct alignment for reference and output? A3:</a:t>
            </a:r>
            <a:endParaRPr sz="1100">
              <a:solidFill>
                <a:schemeClr val="dk1"/>
              </a:solidFill>
              <a:latin typeface="Century Gothic"/>
              <a:ea typeface="Century Gothic"/>
              <a:cs typeface="Century Gothic"/>
              <a:sym typeface="Century Gothic"/>
            </a:endParaRPr>
          </a:p>
        </p:txBody>
      </p:sp>
      <p:sp>
        <p:nvSpPr>
          <p:cNvPr id="444" name="Google Shape;444;p55"/>
          <p:cNvSpPr/>
          <p:nvPr/>
        </p:nvSpPr>
        <p:spPr>
          <a:xfrm>
            <a:off x="212825" y="608625"/>
            <a:ext cx="3607200" cy="9132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300" b="1" i="1">
                <a:solidFill>
                  <a:schemeClr val="dk1"/>
                </a:solidFill>
                <a:latin typeface="Century Gothic"/>
                <a:ea typeface="Century Gothic"/>
                <a:cs typeface="Century Gothic"/>
                <a:sym typeface="Century Gothic"/>
              </a:rPr>
              <a:t>Reference:</a:t>
            </a:r>
            <a:r>
              <a:rPr lang="en" sz="1300" i="1">
                <a:solidFill>
                  <a:schemeClr val="dk1"/>
                </a:solidFill>
                <a:latin typeface="Century Gothic"/>
                <a:ea typeface="Century Gothic"/>
                <a:cs typeface="Century Gothic"/>
                <a:sym typeface="Century Gothic"/>
              </a:rPr>
              <a:t> …… the revolutionary base area of south Jiangxi.</a:t>
            </a:r>
            <a:endParaRPr sz="1300"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300" b="1" i="1">
                <a:solidFill>
                  <a:schemeClr val="dk1"/>
                </a:solidFill>
                <a:latin typeface="Century Gothic"/>
                <a:ea typeface="Century Gothic"/>
                <a:cs typeface="Century Gothic"/>
                <a:sym typeface="Century Gothic"/>
              </a:rPr>
              <a:t>Output:</a:t>
            </a:r>
            <a:r>
              <a:rPr lang="en" sz="1300" i="1">
                <a:solidFill>
                  <a:schemeClr val="dk1"/>
                </a:solidFill>
                <a:latin typeface="Century Gothic"/>
                <a:ea typeface="Century Gothic"/>
                <a:cs typeface="Century Gothic"/>
                <a:sym typeface="Century Gothic"/>
              </a:rPr>
              <a:t> ……the old revolutionary district of southern Jiangxi.</a:t>
            </a:r>
            <a:endParaRPr sz="1300" i="1">
              <a:solidFill>
                <a:schemeClr val="dk1"/>
              </a:solidFill>
              <a:latin typeface="Century Gothic"/>
              <a:ea typeface="Century Gothic"/>
              <a:cs typeface="Century Gothic"/>
              <a:sym typeface="Century Gothic"/>
            </a:endParaRPr>
          </a:p>
        </p:txBody>
      </p:sp>
      <p:pic>
        <p:nvPicPr>
          <p:cNvPr id="445" name="Google Shape;445;p55" descr="Picture 3"/>
          <p:cNvPicPr preferRelativeResize="0"/>
          <p:nvPr/>
        </p:nvPicPr>
        <p:blipFill rotWithShape="1">
          <a:blip r:embed="rId3">
            <a:alphaModFix/>
          </a:blip>
          <a:srcRect/>
          <a:stretch/>
        </p:blipFill>
        <p:spPr>
          <a:xfrm>
            <a:off x="3867525" y="1609706"/>
            <a:ext cx="529650" cy="529650"/>
          </a:xfrm>
          <a:prstGeom prst="rect">
            <a:avLst/>
          </a:prstGeom>
          <a:noFill/>
          <a:ln>
            <a:noFill/>
          </a:ln>
        </p:spPr>
      </p:pic>
      <p:sp>
        <p:nvSpPr>
          <p:cNvPr id="446" name="Google Shape;446;p55"/>
          <p:cNvSpPr txBox="1"/>
          <p:nvPr/>
        </p:nvSpPr>
        <p:spPr>
          <a:xfrm>
            <a:off x="7365950" y="987356"/>
            <a:ext cx="4520400" cy="3540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endParaRPr sz="1100"/>
          </a:p>
        </p:txBody>
      </p:sp>
      <p:sp>
        <p:nvSpPr>
          <p:cNvPr id="447" name="Google Shape;447;p55"/>
          <p:cNvSpPr/>
          <p:nvPr/>
        </p:nvSpPr>
        <p:spPr>
          <a:xfrm>
            <a:off x="212825" y="1714969"/>
            <a:ext cx="3425100" cy="29004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a:solidFill>
                  <a:schemeClr val="dk1"/>
                </a:solidFill>
                <a:latin typeface="Century Gothic"/>
                <a:ea typeface="Century Gothic"/>
                <a:cs typeface="Century Gothic"/>
                <a:sym typeface="Century Gothic"/>
              </a:rPr>
              <a:t>Error location 1:</a:t>
            </a:r>
            <a:r>
              <a:rPr lang="en" sz="1200">
                <a:solidFill>
                  <a:schemeClr val="dk1"/>
                </a:solidFill>
                <a:latin typeface="Century Gothic"/>
                <a:ea typeface="Century Gothic"/>
                <a:cs typeface="Century Gothic"/>
                <a:sym typeface="Century Gothic"/>
              </a:rPr>
              <a:t> "old revolutionary district"</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200" b="1">
                <a:solidFill>
                  <a:schemeClr val="dk1"/>
                </a:solidFill>
                <a:latin typeface="Century Gothic"/>
                <a:ea typeface="Century Gothic"/>
                <a:cs typeface="Century Gothic"/>
                <a:sym typeface="Century Gothic"/>
              </a:rPr>
              <a:t>Error type 1:</a:t>
            </a:r>
            <a:r>
              <a:rPr lang="en" sz="1200">
                <a:solidFill>
                  <a:schemeClr val="dk1"/>
                </a:solidFill>
                <a:latin typeface="Century Gothic"/>
                <a:ea typeface="Century Gothic"/>
                <a:cs typeface="Century Gothic"/>
                <a:sym typeface="Century Gothic"/>
              </a:rPr>
              <a:t> Terminology is non-standard or does not fit the context. Terminology is used inconsistently</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200" b="1">
                <a:solidFill>
                  <a:schemeClr val="dk1"/>
                </a:solidFill>
                <a:latin typeface="Century Gothic"/>
                <a:ea typeface="Century Gothic"/>
                <a:cs typeface="Century Gothic"/>
                <a:sym typeface="Century Gothic"/>
              </a:rPr>
              <a:t>Explanation 1: </a:t>
            </a:r>
            <a:r>
              <a:rPr lang="en" sz="1200">
                <a:solidFill>
                  <a:schemeClr val="dk1"/>
                </a:solidFill>
                <a:latin typeface="Century Gothic"/>
                <a:ea typeface="Century Gothic"/>
                <a:cs typeface="Century Gothic"/>
                <a:sym typeface="Century Gothic"/>
              </a:rPr>
              <a:t>The correct term should be "new revolutionary base area" which refers to the area where the revolution started in 1927, not "old revolutionary district" which does not convey the same meaning.</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200">
                <a:solidFill>
                  <a:schemeClr val="dk1"/>
                </a:solidFill>
                <a:latin typeface="Century Gothic"/>
                <a:ea typeface="Century Gothic"/>
                <a:cs typeface="Century Gothic"/>
                <a:sym typeface="Century Gothic"/>
              </a:rPr>
              <a:t>……</a:t>
            </a:r>
            <a:endParaRPr sz="1200">
              <a:solidFill>
                <a:schemeClr val="dk1"/>
              </a:solidFill>
              <a:latin typeface="Century Gothic"/>
              <a:ea typeface="Century Gothic"/>
              <a:cs typeface="Century Gothic"/>
              <a:sym typeface="Century Gothic"/>
            </a:endParaRPr>
          </a:p>
        </p:txBody>
      </p:sp>
      <p:sp>
        <p:nvSpPr>
          <p:cNvPr id="448" name="Google Shape;448;p55"/>
          <p:cNvSpPr/>
          <p:nvPr/>
        </p:nvSpPr>
        <p:spPr>
          <a:xfrm>
            <a:off x="4650925" y="502500"/>
            <a:ext cx="4359600" cy="265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Q1: extract the incorrect error location. A1:</a:t>
            </a:r>
            <a:endParaRPr sz="11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a:solidFill>
                <a:schemeClr val="dk1"/>
              </a:solidFill>
              <a:latin typeface="Century Gothic"/>
              <a:ea typeface="Century Gothic"/>
              <a:cs typeface="Century Gothic"/>
              <a:sym typeface="Century Gothic"/>
            </a:endParaRPr>
          </a:p>
        </p:txBody>
      </p:sp>
      <p:sp>
        <p:nvSpPr>
          <p:cNvPr id="449" name="Google Shape;449;p55"/>
          <p:cNvSpPr/>
          <p:nvPr/>
        </p:nvSpPr>
        <p:spPr>
          <a:xfrm>
            <a:off x="4650925" y="894413"/>
            <a:ext cx="4359600" cy="529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Q2: Parse the phrase of explanation to [incorrect, correct], [incorrect, None], [None, correct], or [None, None]. A2:</a:t>
            </a:r>
            <a:endParaRPr sz="1100">
              <a:solidFill>
                <a:schemeClr val="dk1"/>
              </a:solidFill>
              <a:latin typeface="Century Gothic"/>
              <a:ea typeface="Century Gothic"/>
              <a:cs typeface="Century Gothic"/>
              <a:sym typeface="Century Gothic"/>
            </a:endParaRPr>
          </a:p>
        </p:txBody>
      </p:sp>
      <p:sp>
        <p:nvSpPr>
          <p:cNvPr id="450" name="Google Shape;450;p55"/>
          <p:cNvSpPr/>
          <p:nvPr/>
        </p:nvSpPr>
        <p:spPr>
          <a:xfrm>
            <a:off x="4650925" y="2194491"/>
            <a:ext cx="4359600" cy="796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Q4: if A2 is "incorrect to correct" and incorrect and correct phrases can be used interchangeably, it is no-error. Answer, no-error or minor-error or major-error. A4:</a:t>
            </a:r>
            <a:endParaRPr sz="1100">
              <a:solidFill>
                <a:schemeClr val="dk1"/>
              </a:solidFill>
              <a:latin typeface="Century Gothic"/>
              <a:ea typeface="Century Gothic"/>
              <a:cs typeface="Century Gothic"/>
              <a:sym typeface="Century Gothic"/>
            </a:endParaRPr>
          </a:p>
        </p:txBody>
      </p:sp>
      <p:sp>
        <p:nvSpPr>
          <p:cNvPr id="451" name="Google Shape;451;p55"/>
          <p:cNvSpPr/>
          <p:nvPr/>
        </p:nvSpPr>
        <p:spPr>
          <a:xfrm>
            <a:off x="4680625" y="3097444"/>
            <a:ext cx="4300200" cy="4875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Q5: Is the explanation consistent with the given error type? A5:</a:t>
            </a:r>
            <a:endParaRPr sz="1100">
              <a:solidFill>
                <a:schemeClr val="dk1"/>
              </a:solidFill>
              <a:latin typeface="Century Gothic"/>
              <a:ea typeface="Century Gothic"/>
              <a:cs typeface="Century Gothic"/>
              <a:sym typeface="Century Gothic"/>
            </a:endParaRPr>
          </a:p>
        </p:txBody>
      </p:sp>
      <p:sp>
        <p:nvSpPr>
          <p:cNvPr id="452" name="Google Shape;452;p55"/>
          <p:cNvSpPr/>
          <p:nvPr/>
        </p:nvSpPr>
        <p:spPr>
          <a:xfrm>
            <a:off x="4680625" y="3691238"/>
            <a:ext cx="4300200" cy="4497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Q6: Does the explanation include the error location? A6:</a:t>
            </a:r>
            <a:endParaRPr sz="1100">
              <a:solidFill>
                <a:schemeClr val="dk1"/>
              </a:solidFill>
              <a:latin typeface="Century Gothic"/>
              <a:ea typeface="Century Gothic"/>
              <a:cs typeface="Century Gothic"/>
              <a:sym typeface="Century Gothic"/>
            </a:endParaRPr>
          </a:p>
        </p:txBody>
      </p:sp>
      <p:sp>
        <p:nvSpPr>
          <p:cNvPr id="453" name="Google Shape;453;p55"/>
          <p:cNvSpPr/>
          <p:nvPr/>
        </p:nvSpPr>
        <p:spPr>
          <a:xfrm>
            <a:off x="4680625" y="4247006"/>
            <a:ext cx="4300200" cy="5703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1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a:solidFill>
                  <a:schemeClr val="dk1"/>
                </a:solidFill>
                <a:latin typeface="Century Gothic"/>
                <a:ea typeface="Century Gothic"/>
                <a:cs typeface="Century Gothic"/>
                <a:sym typeface="Century Gothic"/>
              </a:rPr>
              <a:t>Q7: Do two error locations mention the same location? How many pairs of repetitions? (Answer in a number) A7: Yes/No, number</a:t>
            </a:r>
            <a:endParaRPr sz="11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100">
              <a:solidFill>
                <a:schemeClr val="dk1"/>
              </a:solidFill>
              <a:latin typeface="Century Gothic"/>
              <a:ea typeface="Century Gothic"/>
              <a:cs typeface="Century Gothic"/>
              <a:sym typeface="Century Gothic"/>
            </a:endParaRPr>
          </a:p>
        </p:txBody>
      </p:sp>
      <p:pic>
        <p:nvPicPr>
          <p:cNvPr id="454" name="Google Shape;454;p55"/>
          <p:cNvPicPr preferRelativeResize="0"/>
          <p:nvPr/>
        </p:nvPicPr>
        <p:blipFill>
          <a:blip r:embed="rId4">
            <a:alphaModFix/>
          </a:blip>
          <a:stretch>
            <a:fillRect/>
          </a:stretch>
        </p:blipFill>
        <p:spPr>
          <a:xfrm>
            <a:off x="6435019" y="4847831"/>
            <a:ext cx="2077576" cy="309881"/>
          </a:xfrm>
          <a:prstGeom prst="rect">
            <a:avLst/>
          </a:prstGeom>
          <a:noFill/>
          <a:ln>
            <a:noFill/>
          </a:ln>
        </p:spPr>
      </p:pic>
      <p:sp>
        <p:nvSpPr>
          <p:cNvPr id="455" name="Google Shape;455;p5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4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4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5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9"/>
        <p:cNvGrpSpPr/>
        <p:nvPr/>
      </p:nvGrpSpPr>
      <p:grpSpPr>
        <a:xfrm>
          <a:off x="0" y="0"/>
          <a:ext cx="0" cy="0"/>
          <a:chOff x="0" y="0"/>
          <a:chExt cx="0" cy="0"/>
        </a:xfrm>
      </p:grpSpPr>
      <p:sp>
        <p:nvSpPr>
          <p:cNvPr id="460" name="Google Shape;460;p56"/>
          <p:cNvSpPr txBox="1">
            <a:spLocks noGrp="1"/>
          </p:cNvSpPr>
          <p:nvPr>
            <p:ph type="title"/>
          </p:nvPr>
        </p:nvSpPr>
        <p:spPr>
          <a:xfrm>
            <a:off x="394852" y="273844"/>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GPT-4’s Feedback</a:t>
            </a:r>
            <a:endParaRPr/>
          </a:p>
        </p:txBody>
      </p:sp>
      <p:sp>
        <p:nvSpPr>
          <p:cNvPr id="461" name="Google Shape;461;p56"/>
          <p:cNvSpPr/>
          <p:nvPr/>
        </p:nvSpPr>
        <p:spPr>
          <a:xfrm>
            <a:off x="450050" y="885506"/>
            <a:ext cx="3370800" cy="3398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200" b="1" i="1">
                <a:solidFill>
                  <a:schemeClr val="dk1"/>
                </a:solidFill>
                <a:latin typeface="Century Gothic"/>
                <a:ea typeface="Century Gothic"/>
                <a:cs typeface="Century Gothic"/>
                <a:sym typeface="Century Gothic"/>
              </a:rPr>
              <a:t>Reference:</a:t>
            </a:r>
            <a:r>
              <a:rPr lang="en" sz="1200" i="1">
                <a:solidFill>
                  <a:schemeClr val="dk1"/>
                </a:solidFill>
                <a:latin typeface="Century Gothic"/>
                <a:ea typeface="Century Gothic"/>
                <a:cs typeface="Century Gothic"/>
                <a:sym typeface="Century Gothic"/>
              </a:rPr>
              <a:t> …… the revolutionary base area of south Jiangxi.</a:t>
            </a:r>
            <a:endParaRPr sz="1200"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200" b="1" i="1">
                <a:solidFill>
                  <a:schemeClr val="dk1"/>
                </a:solidFill>
                <a:latin typeface="Century Gothic"/>
                <a:ea typeface="Century Gothic"/>
                <a:cs typeface="Century Gothic"/>
                <a:sym typeface="Century Gothic"/>
              </a:rPr>
              <a:t>Output:</a:t>
            </a:r>
            <a:r>
              <a:rPr lang="en" sz="1200" i="1">
                <a:solidFill>
                  <a:schemeClr val="dk1"/>
                </a:solidFill>
                <a:latin typeface="Century Gothic"/>
                <a:ea typeface="Century Gothic"/>
                <a:cs typeface="Century Gothic"/>
                <a:sym typeface="Century Gothic"/>
              </a:rPr>
              <a:t> ……the old revolutionary district of southern Jiangxi.</a:t>
            </a:r>
            <a:endParaRPr sz="1200" i="1">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200">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Error location 1:</a:t>
            </a:r>
            <a:r>
              <a:rPr lang="en" sz="1100">
                <a:solidFill>
                  <a:schemeClr val="dk1"/>
                </a:solidFill>
                <a:latin typeface="Century Gothic"/>
                <a:ea typeface="Century Gothic"/>
                <a:cs typeface="Century Gothic"/>
                <a:sym typeface="Century Gothic"/>
              </a:rPr>
              <a:t> "old revolutionary district"</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Error type 1:</a:t>
            </a:r>
            <a:r>
              <a:rPr lang="en" sz="1100">
                <a:solidFill>
                  <a:schemeClr val="dk1"/>
                </a:solidFill>
                <a:latin typeface="Century Gothic"/>
                <a:ea typeface="Century Gothic"/>
                <a:cs typeface="Century Gothic"/>
                <a:sym typeface="Century Gothic"/>
              </a:rPr>
              <a:t> Terminology is non-standard or does not fit the context. Terminology is used inconsistently</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100" b="1">
                <a:solidFill>
                  <a:schemeClr val="dk1"/>
                </a:solidFill>
                <a:latin typeface="Century Gothic"/>
                <a:ea typeface="Century Gothic"/>
                <a:cs typeface="Century Gothic"/>
                <a:sym typeface="Century Gothic"/>
              </a:rPr>
              <a:t>Explanation 1: </a:t>
            </a:r>
            <a:r>
              <a:rPr lang="en" sz="1100">
                <a:solidFill>
                  <a:schemeClr val="dk1"/>
                </a:solidFill>
                <a:latin typeface="Century Gothic"/>
                <a:ea typeface="Century Gothic"/>
                <a:cs typeface="Century Gothic"/>
                <a:sym typeface="Century Gothic"/>
              </a:rPr>
              <a:t>The correct term should be "new revolutionary base area" which refers to the area where the revolution started in 1927, not "old revolutionary district" which does not convey the same meaning.</a:t>
            </a:r>
            <a:endParaRPr sz="1200">
              <a:latin typeface="Century Gothic"/>
              <a:ea typeface="Century Gothic"/>
              <a:cs typeface="Century Gothic"/>
              <a:sym typeface="Century Gothic"/>
            </a:endParaRPr>
          </a:p>
        </p:txBody>
      </p:sp>
      <p:pic>
        <p:nvPicPr>
          <p:cNvPr id="462" name="Google Shape;462;p56" descr="Picture 3"/>
          <p:cNvPicPr preferRelativeResize="0"/>
          <p:nvPr/>
        </p:nvPicPr>
        <p:blipFill rotWithShape="1">
          <a:blip r:embed="rId3">
            <a:alphaModFix/>
          </a:blip>
          <a:srcRect/>
          <a:stretch/>
        </p:blipFill>
        <p:spPr>
          <a:xfrm>
            <a:off x="4142821" y="1996650"/>
            <a:ext cx="739931" cy="739931"/>
          </a:xfrm>
          <a:prstGeom prst="rect">
            <a:avLst/>
          </a:prstGeom>
          <a:noFill/>
          <a:ln>
            <a:noFill/>
          </a:ln>
        </p:spPr>
      </p:pic>
      <p:sp>
        <p:nvSpPr>
          <p:cNvPr id="463" name="Google Shape;463;p56"/>
          <p:cNvSpPr/>
          <p:nvPr/>
        </p:nvSpPr>
        <p:spPr>
          <a:xfrm>
            <a:off x="5298975" y="314200"/>
            <a:ext cx="3072900" cy="42939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b="1">
                <a:solidFill>
                  <a:schemeClr val="dk1"/>
                </a:solidFill>
                <a:latin typeface="Century Gothic"/>
                <a:ea typeface="Century Gothic"/>
                <a:cs typeface="Century Gothic"/>
                <a:sym typeface="Century Gothic"/>
              </a:rPr>
              <a:t>Error 1:</a:t>
            </a: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A1: "old revolutionary district"</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A2: ["old revolutionary district", "revolutionary base area"]</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A3: "Yes"</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A4: "major-error"</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A5: "Yes"</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A6: "Yes", </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b="1">
                <a:solidFill>
                  <a:schemeClr val="dk1"/>
                </a:solidFill>
                <a:latin typeface="Century Gothic"/>
                <a:ea typeface="Century Gothic"/>
                <a:cs typeface="Century Gothic"/>
                <a:sym typeface="Century Gothic"/>
              </a:rPr>
              <a:t>Error 2: </a:t>
            </a: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A1: "dominant"</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A2: ["dominant","privileged"]</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A3: "Yes"</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A4: "minor-error"</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A5: "Yes"</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A6: "Yes" </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300">
                <a:solidFill>
                  <a:schemeClr val="dk1"/>
                </a:solidFill>
                <a:latin typeface="Century Gothic"/>
                <a:ea typeface="Century Gothic"/>
                <a:cs typeface="Century Gothic"/>
                <a:sym typeface="Century Gothic"/>
              </a:rPr>
              <a:t>A7: "No, 0"</a:t>
            </a:r>
            <a:endParaRPr sz="13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endParaRPr sz="1300">
              <a:solidFill>
                <a:schemeClr val="dk1"/>
              </a:solidFill>
              <a:latin typeface="Century Gothic"/>
              <a:ea typeface="Century Gothic"/>
              <a:cs typeface="Century Gothic"/>
              <a:sym typeface="Century Gothic"/>
            </a:endParaRPr>
          </a:p>
        </p:txBody>
      </p:sp>
      <p:pic>
        <p:nvPicPr>
          <p:cNvPr id="464" name="Google Shape;464;p56"/>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465" name="Google Shape;465;p5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57"/>
          <p:cNvSpPr txBox="1">
            <a:spLocks noGrp="1"/>
          </p:cNvSpPr>
          <p:nvPr>
            <p:ph type="title"/>
          </p:nvPr>
        </p:nvSpPr>
        <p:spPr>
          <a:xfrm>
            <a:off x="381002" y="268763"/>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GPT-4’s Feedback</a:t>
            </a:r>
            <a:endParaRPr/>
          </a:p>
        </p:txBody>
      </p:sp>
      <p:sp>
        <p:nvSpPr>
          <p:cNvPr id="471" name="Google Shape;471;p57"/>
          <p:cNvSpPr/>
          <p:nvPr/>
        </p:nvSpPr>
        <p:spPr>
          <a:xfrm>
            <a:off x="450050" y="885506"/>
            <a:ext cx="3370800" cy="3398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200" b="1" i="1">
                <a:solidFill>
                  <a:schemeClr val="dk1"/>
                </a:solidFill>
                <a:latin typeface="Century Gothic"/>
                <a:ea typeface="Century Gothic"/>
                <a:cs typeface="Century Gothic"/>
                <a:sym typeface="Century Gothic"/>
              </a:rPr>
              <a:t>Reference:</a:t>
            </a:r>
            <a:r>
              <a:rPr lang="en" sz="1200" i="1">
                <a:solidFill>
                  <a:schemeClr val="dk1"/>
                </a:solidFill>
                <a:latin typeface="Century Gothic"/>
                <a:ea typeface="Century Gothic"/>
                <a:cs typeface="Century Gothic"/>
                <a:sym typeface="Century Gothic"/>
              </a:rPr>
              <a:t> …… the revolutionary base area of south Jiangxi.</a:t>
            </a:r>
            <a:endParaRPr sz="1200" i="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200" b="1" i="1">
                <a:solidFill>
                  <a:schemeClr val="dk1"/>
                </a:solidFill>
                <a:latin typeface="Century Gothic"/>
                <a:ea typeface="Century Gothic"/>
                <a:cs typeface="Century Gothic"/>
                <a:sym typeface="Century Gothic"/>
              </a:rPr>
              <a:t>Output:</a:t>
            </a:r>
            <a:r>
              <a:rPr lang="en" sz="1200" i="1">
                <a:solidFill>
                  <a:schemeClr val="dk1"/>
                </a:solidFill>
                <a:latin typeface="Century Gothic"/>
                <a:ea typeface="Century Gothic"/>
                <a:cs typeface="Century Gothic"/>
                <a:sym typeface="Century Gothic"/>
              </a:rPr>
              <a:t> ……the old revolutionary district of southern Jiangxi.</a:t>
            </a:r>
            <a:endParaRPr sz="1200" i="1">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200">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b="1">
                <a:solidFill>
                  <a:schemeClr val="dk1"/>
                </a:solidFill>
                <a:latin typeface="Century Gothic"/>
                <a:ea typeface="Century Gothic"/>
                <a:cs typeface="Century Gothic"/>
                <a:sym typeface="Century Gothic"/>
              </a:rPr>
              <a:t>Error location 1:</a:t>
            </a:r>
            <a:r>
              <a:rPr lang="en" sz="1100">
                <a:solidFill>
                  <a:schemeClr val="dk1"/>
                </a:solidFill>
                <a:latin typeface="Century Gothic"/>
                <a:ea typeface="Century Gothic"/>
                <a:cs typeface="Century Gothic"/>
                <a:sym typeface="Century Gothic"/>
              </a:rPr>
              <a:t> "old revolutionary district"</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b="1">
                <a:solidFill>
                  <a:schemeClr val="dk1"/>
                </a:solidFill>
                <a:latin typeface="Century Gothic"/>
                <a:ea typeface="Century Gothic"/>
                <a:cs typeface="Century Gothic"/>
                <a:sym typeface="Century Gothic"/>
              </a:rPr>
              <a:t>Error type 1:</a:t>
            </a:r>
            <a:r>
              <a:rPr lang="en" sz="1100">
                <a:solidFill>
                  <a:schemeClr val="dk1"/>
                </a:solidFill>
                <a:latin typeface="Century Gothic"/>
                <a:ea typeface="Century Gothic"/>
                <a:cs typeface="Century Gothic"/>
                <a:sym typeface="Century Gothic"/>
              </a:rPr>
              <a:t> Terminology is non-standard or does not fit the context. Terminology is used inconsistently</a:t>
            </a:r>
            <a:endParaRPr sz="12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100" b="1">
                <a:solidFill>
                  <a:schemeClr val="dk1"/>
                </a:solidFill>
                <a:latin typeface="Century Gothic"/>
                <a:ea typeface="Century Gothic"/>
                <a:cs typeface="Century Gothic"/>
                <a:sym typeface="Century Gothic"/>
              </a:rPr>
              <a:t>Explanation 1: </a:t>
            </a:r>
            <a:r>
              <a:rPr lang="en" sz="1100">
                <a:solidFill>
                  <a:schemeClr val="dk1"/>
                </a:solidFill>
                <a:latin typeface="Century Gothic"/>
                <a:ea typeface="Century Gothic"/>
                <a:cs typeface="Century Gothic"/>
                <a:sym typeface="Century Gothic"/>
              </a:rPr>
              <a:t>The correct term should be "new revolutionary base area" which refers to the area where the revolution started in 1927, not "old revolutionary district" which does not convey the same meaning.</a:t>
            </a:r>
            <a:endParaRPr sz="1200">
              <a:latin typeface="Century Gothic"/>
              <a:ea typeface="Century Gothic"/>
              <a:cs typeface="Century Gothic"/>
              <a:sym typeface="Century Gothic"/>
            </a:endParaRPr>
          </a:p>
        </p:txBody>
      </p:sp>
      <p:pic>
        <p:nvPicPr>
          <p:cNvPr id="472" name="Google Shape;472;p57" descr="Picture 3"/>
          <p:cNvPicPr preferRelativeResize="0"/>
          <p:nvPr/>
        </p:nvPicPr>
        <p:blipFill rotWithShape="1">
          <a:blip r:embed="rId3">
            <a:alphaModFix/>
          </a:blip>
          <a:srcRect/>
          <a:stretch/>
        </p:blipFill>
        <p:spPr>
          <a:xfrm>
            <a:off x="4126846" y="1983825"/>
            <a:ext cx="739931" cy="739931"/>
          </a:xfrm>
          <a:prstGeom prst="rect">
            <a:avLst/>
          </a:prstGeom>
          <a:noFill/>
          <a:ln>
            <a:noFill/>
          </a:ln>
        </p:spPr>
      </p:pic>
      <p:sp>
        <p:nvSpPr>
          <p:cNvPr id="473" name="Google Shape;473;p57"/>
          <p:cNvSpPr/>
          <p:nvPr/>
        </p:nvSpPr>
        <p:spPr>
          <a:xfrm>
            <a:off x="5231725" y="414300"/>
            <a:ext cx="2853000" cy="31686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600" b="1">
                <a:solidFill>
                  <a:schemeClr val="dk1"/>
                </a:solidFill>
                <a:latin typeface="Century Gothic"/>
                <a:ea typeface="Century Gothic"/>
                <a:cs typeface="Century Gothic"/>
                <a:sym typeface="Century Gothic"/>
              </a:rPr>
              <a:t>Error1</a:t>
            </a:r>
            <a:endParaRPr sz="16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Error location1: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Error type1: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Major/Minor: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Explanation: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b="1">
                <a:solidFill>
                  <a:schemeClr val="dk1"/>
                </a:solidFill>
                <a:latin typeface="Century Gothic"/>
                <a:ea typeface="Century Gothic"/>
                <a:cs typeface="Century Gothic"/>
                <a:sym typeface="Century Gothic"/>
              </a:rPr>
              <a:t>Error2</a:t>
            </a:r>
            <a:endParaRPr sz="1600" b="1">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Error location1: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Error type1: 1/1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sz="1600">
                <a:solidFill>
                  <a:schemeClr val="dk1"/>
                </a:solidFill>
                <a:latin typeface="Century Gothic"/>
                <a:ea typeface="Century Gothic"/>
                <a:cs typeface="Century Gothic"/>
                <a:sym typeface="Century Gothic"/>
              </a:rPr>
              <a:t>Major/Minor: 0/1</a:t>
            </a:r>
            <a:endParaRPr sz="16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600">
                <a:solidFill>
                  <a:schemeClr val="dk1"/>
                </a:solidFill>
                <a:latin typeface="Century Gothic"/>
                <a:ea typeface="Century Gothic"/>
                <a:cs typeface="Century Gothic"/>
                <a:sym typeface="Century Gothic"/>
              </a:rPr>
              <a:t>Explanation: 1/1</a:t>
            </a:r>
            <a:endParaRPr sz="1600">
              <a:latin typeface="Century Gothic"/>
              <a:ea typeface="Century Gothic"/>
              <a:cs typeface="Century Gothic"/>
              <a:sym typeface="Century Gothic"/>
            </a:endParaRPr>
          </a:p>
        </p:txBody>
      </p:sp>
      <p:cxnSp>
        <p:nvCxnSpPr>
          <p:cNvPr id="474" name="Google Shape;474;p57"/>
          <p:cNvCxnSpPr/>
          <p:nvPr/>
        </p:nvCxnSpPr>
        <p:spPr>
          <a:xfrm flipH="1">
            <a:off x="6558625" y="3608731"/>
            <a:ext cx="600" cy="588900"/>
          </a:xfrm>
          <a:prstGeom prst="straightConnector1">
            <a:avLst/>
          </a:prstGeom>
          <a:noFill/>
          <a:ln w="28575" cap="flat" cmpd="sng">
            <a:solidFill>
              <a:srgbClr val="000000"/>
            </a:solidFill>
            <a:prstDash val="solid"/>
            <a:miter lim="800000"/>
            <a:headEnd type="none" w="sm" len="sm"/>
            <a:tailEnd type="triangle" w="med" len="med"/>
          </a:ln>
        </p:spPr>
      </p:cxnSp>
      <p:sp>
        <p:nvSpPr>
          <p:cNvPr id="475" name="Google Shape;475;p57"/>
          <p:cNvSpPr/>
          <p:nvPr/>
        </p:nvSpPr>
        <p:spPr>
          <a:xfrm>
            <a:off x="5282575" y="4223476"/>
            <a:ext cx="2751300" cy="4371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entury Gothic"/>
                <a:ea typeface="Century Gothic"/>
                <a:cs typeface="Century Gothic"/>
                <a:sym typeface="Century Gothic"/>
              </a:rPr>
              <a:t>Alignment Score: 7/8</a:t>
            </a:r>
            <a:endParaRPr sz="1600">
              <a:latin typeface="Century Gothic"/>
              <a:ea typeface="Century Gothic"/>
              <a:cs typeface="Century Gothic"/>
              <a:sym typeface="Century Gothic"/>
            </a:endParaRPr>
          </a:p>
        </p:txBody>
      </p:sp>
      <p:pic>
        <p:nvPicPr>
          <p:cNvPr id="476" name="Google Shape;476;p57"/>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477" name="Google Shape;477;p5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Google Shape;482;p58"/>
          <p:cNvSpPr txBox="1">
            <a:spLocks noGrp="1"/>
          </p:cNvSpPr>
          <p:nvPr>
            <p:ph type="title"/>
          </p:nvPr>
        </p:nvSpPr>
        <p:spPr>
          <a:xfrm>
            <a:off x="164375" y="3574050"/>
            <a:ext cx="8603400" cy="5196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solidFill>
                  <a:schemeClr val="lt1"/>
                </a:solidFill>
              </a:rPr>
              <a:t>Robust Performance across Tasks (Five NLG tasks)</a:t>
            </a:r>
            <a:endParaRPr>
              <a:solidFill>
                <a:schemeClr val="lt1"/>
              </a:solidFill>
            </a:endParaRPr>
          </a:p>
          <a:p>
            <a:pPr marL="0" lvl="0" indent="0" algn="l" rtl="0">
              <a:spcBef>
                <a:spcPts val="0"/>
              </a:spcBef>
              <a:spcAft>
                <a:spcPts val="0"/>
              </a:spcAft>
              <a:buNone/>
            </a:pPr>
            <a:endParaRPr>
              <a:solidFill>
                <a:schemeClr val="lt1"/>
              </a:solidFill>
            </a:endParaRPr>
          </a:p>
          <a:p>
            <a:pPr marL="0" lvl="0" indent="0" algn="l" rtl="0">
              <a:spcBef>
                <a:spcPts val="0"/>
              </a:spcBef>
              <a:spcAft>
                <a:spcPts val="0"/>
              </a:spcAft>
              <a:buNone/>
            </a:pPr>
            <a:endParaRPr>
              <a:solidFill>
                <a:schemeClr val="lt1"/>
              </a:solidFill>
            </a:endParaRPr>
          </a:p>
        </p:txBody>
      </p:sp>
      <p:sp>
        <p:nvSpPr>
          <p:cNvPr id="483" name="Google Shape;483;p5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pic>
        <p:nvPicPr>
          <p:cNvPr id="488" name="Google Shape;488;p59"/>
          <p:cNvPicPr preferRelativeResize="0"/>
          <p:nvPr/>
        </p:nvPicPr>
        <p:blipFill>
          <a:blip r:embed="rId3">
            <a:alphaModFix/>
          </a:blip>
          <a:stretch>
            <a:fillRect/>
          </a:stretch>
        </p:blipFill>
        <p:spPr>
          <a:xfrm>
            <a:off x="204475" y="658650"/>
            <a:ext cx="6206327" cy="4133176"/>
          </a:xfrm>
          <a:prstGeom prst="rect">
            <a:avLst/>
          </a:prstGeom>
          <a:noFill/>
          <a:ln>
            <a:noFill/>
          </a:ln>
        </p:spPr>
      </p:pic>
      <p:sp>
        <p:nvSpPr>
          <p:cNvPr id="489" name="Google Shape;489;p59"/>
          <p:cNvSpPr txBox="1">
            <a:spLocks noGrp="1"/>
          </p:cNvSpPr>
          <p:nvPr>
            <p:ph type="title"/>
          </p:nvPr>
        </p:nvSpPr>
        <p:spPr>
          <a:xfrm>
            <a:off x="228600" y="120825"/>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t>InstructScore can judge machine translation!</a:t>
            </a:r>
            <a:endParaRPr/>
          </a:p>
        </p:txBody>
      </p:sp>
      <p:sp>
        <p:nvSpPr>
          <p:cNvPr id="490" name="Google Shape;490;p5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67</a:t>
            </a:fld>
            <a:endParaRPr/>
          </a:p>
        </p:txBody>
      </p:sp>
      <p:grpSp>
        <p:nvGrpSpPr>
          <p:cNvPr id="491" name="Google Shape;491;p59"/>
          <p:cNvGrpSpPr/>
          <p:nvPr/>
        </p:nvGrpSpPr>
        <p:grpSpPr>
          <a:xfrm>
            <a:off x="6350900" y="3293675"/>
            <a:ext cx="2876097" cy="1131450"/>
            <a:chOff x="6350900" y="3293675"/>
            <a:chExt cx="2876097" cy="1131450"/>
          </a:xfrm>
        </p:grpSpPr>
        <p:sp>
          <p:nvSpPr>
            <p:cNvPr id="492" name="Google Shape;492;p59"/>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93" name="Google Shape;493;p59"/>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94" name="Google Shape;494;p59"/>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495" name="Google Shape;495;p59"/>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496" name="Google Shape;496;p59"/>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497" name="Google Shape;497;p59"/>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60"/>
          <p:cNvSpPr txBox="1">
            <a:spLocks noGrp="1"/>
          </p:cNvSpPr>
          <p:nvPr>
            <p:ph type="title"/>
          </p:nvPr>
        </p:nvSpPr>
        <p:spPr>
          <a:xfrm>
            <a:off x="336525" y="120825"/>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t>InstructScore can judge structure data-to-text!</a:t>
            </a:r>
            <a:endParaRPr/>
          </a:p>
        </p:txBody>
      </p:sp>
      <p:pic>
        <p:nvPicPr>
          <p:cNvPr id="503" name="Google Shape;503;p60"/>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504" name="Google Shape;504;p6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68</a:t>
            </a:fld>
            <a:endParaRPr/>
          </a:p>
        </p:txBody>
      </p:sp>
      <p:pic>
        <p:nvPicPr>
          <p:cNvPr id="505" name="Google Shape;505;p60"/>
          <p:cNvPicPr preferRelativeResize="0"/>
          <p:nvPr/>
        </p:nvPicPr>
        <p:blipFill>
          <a:blip r:embed="rId4">
            <a:alphaModFix/>
          </a:blip>
          <a:stretch>
            <a:fillRect/>
          </a:stretch>
        </p:blipFill>
        <p:spPr>
          <a:xfrm>
            <a:off x="716625" y="695275"/>
            <a:ext cx="4629824" cy="4331876"/>
          </a:xfrm>
          <a:prstGeom prst="rect">
            <a:avLst/>
          </a:prstGeom>
          <a:noFill/>
          <a:ln>
            <a:noFill/>
          </a:ln>
        </p:spPr>
      </p:pic>
      <p:grpSp>
        <p:nvGrpSpPr>
          <p:cNvPr id="506" name="Google Shape;506;p60"/>
          <p:cNvGrpSpPr/>
          <p:nvPr/>
        </p:nvGrpSpPr>
        <p:grpSpPr>
          <a:xfrm>
            <a:off x="5713700" y="3362575"/>
            <a:ext cx="2876097" cy="1131450"/>
            <a:chOff x="6350900" y="3293675"/>
            <a:chExt cx="2876097" cy="1131450"/>
          </a:xfrm>
        </p:grpSpPr>
        <p:sp>
          <p:nvSpPr>
            <p:cNvPr id="507" name="Google Shape;507;p60"/>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08" name="Google Shape;508;p60"/>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09" name="Google Shape;509;p60"/>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10" name="Google Shape;510;p60"/>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511" name="Google Shape;511;p60"/>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512" name="Google Shape;512;p60"/>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61"/>
          <p:cNvSpPr txBox="1">
            <a:spLocks noGrp="1"/>
          </p:cNvSpPr>
          <p:nvPr>
            <p:ph type="title"/>
          </p:nvPr>
        </p:nvSpPr>
        <p:spPr>
          <a:xfrm>
            <a:off x="336525" y="120825"/>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t>InstructScore can judge image captioning!</a:t>
            </a:r>
            <a:endParaRPr/>
          </a:p>
        </p:txBody>
      </p:sp>
      <p:pic>
        <p:nvPicPr>
          <p:cNvPr id="518" name="Google Shape;518;p61"/>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519" name="Google Shape;519;p6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69</a:t>
            </a:fld>
            <a:endParaRPr/>
          </a:p>
        </p:txBody>
      </p:sp>
      <p:pic>
        <p:nvPicPr>
          <p:cNvPr id="520" name="Google Shape;520;p61"/>
          <p:cNvPicPr preferRelativeResize="0"/>
          <p:nvPr/>
        </p:nvPicPr>
        <p:blipFill>
          <a:blip r:embed="rId4">
            <a:alphaModFix/>
          </a:blip>
          <a:stretch>
            <a:fillRect/>
          </a:stretch>
        </p:blipFill>
        <p:spPr>
          <a:xfrm>
            <a:off x="559975" y="594300"/>
            <a:ext cx="5389301" cy="4244725"/>
          </a:xfrm>
          <a:prstGeom prst="rect">
            <a:avLst/>
          </a:prstGeom>
          <a:noFill/>
          <a:ln>
            <a:noFill/>
          </a:ln>
        </p:spPr>
      </p:pic>
      <p:grpSp>
        <p:nvGrpSpPr>
          <p:cNvPr id="521" name="Google Shape;521;p61"/>
          <p:cNvGrpSpPr/>
          <p:nvPr/>
        </p:nvGrpSpPr>
        <p:grpSpPr>
          <a:xfrm>
            <a:off x="6069625" y="3293675"/>
            <a:ext cx="2876097" cy="1131450"/>
            <a:chOff x="6350900" y="3293675"/>
            <a:chExt cx="2876097" cy="1131450"/>
          </a:xfrm>
        </p:grpSpPr>
        <p:sp>
          <p:nvSpPr>
            <p:cNvPr id="522" name="Google Shape;522;p61"/>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23" name="Google Shape;523;p61"/>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24" name="Google Shape;524;p61"/>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25" name="Google Shape;525;p61"/>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526" name="Google Shape;526;p61"/>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527" name="Google Shape;527;p61"/>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sp>
        <p:nvSpPr>
          <p:cNvPr id="206" name="Google Shape;206;p36"/>
          <p:cNvSpPr txBox="1">
            <a:spLocks noGrp="1"/>
          </p:cNvSpPr>
          <p:nvPr>
            <p:ph type="title"/>
          </p:nvPr>
        </p:nvSpPr>
        <p:spPr>
          <a:xfrm>
            <a:off x="381002" y="161719"/>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a:t>Challenge: Learning Unsupervised Metric</a:t>
            </a:r>
            <a:endParaRPr/>
          </a:p>
        </p:txBody>
      </p:sp>
      <p:sp>
        <p:nvSpPr>
          <p:cNvPr id="207" name="Google Shape;207;p36"/>
          <p:cNvSpPr txBox="1">
            <a:spLocks noGrp="1"/>
          </p:cNvSpPr>
          <p:nvPr>
            <p:ph type="body" idx="1"/>
          </p:nvPr>
        </p:nvSpPr>
        <p:spPr>
          <a:xfrm>
            <a:off x="533700" y="652358"/>
            <a:ext cx="8177400" cy="32244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Clr>
                <a:schemeClr val="dk1"/>
              </a:buClr>
              <a:buSzPts val="1100"/>
              <a:buFont typeface="Arial"/>
              <a:buNone/>
            </a:pPr>
            <a:r>
              <a:rPr lang="en" b="1"/>
              <a:t>Data Scarcity</a:t>
            </a:r>
            <a:r>
              <a:rPr lang="en"/>
              <a:t> - lack of large annotated human ratings</a:t>
            </a:r>
            <a:endParaRPr/>
          </a:p>
          <a:p>
            <a:pPr marL="0" lvl="0" indent="0" algn="l" rtl="0">
              <a:spcBef>
                <a:spcPts val="750"/>
              </a:spcBef>
              <a:spcAft>
                <a:spcPts val="0"/>
              </a:spcAft>
              <a:buClr>
                <a:schemeClr val="dk1"/>
              </a:buClr>
              <a:buSzPts val="1100"/>
              <a:buFont typeface="Arial"/>
              <a:buNone/>
            </a:pPr>
            <a:r>
              <a:rPr lang="en"/>
              <a:t>&lt;He is a dog person, He is a cat person, -5&gt;</a:t>
            </a:r>
            <a:endParaRPr/>
          </a:p>
          <a:p>
            <a:pPr marL="0" lvl="0" indent="0" algn="l" rtl="0">
              <a:spcBef>
                <a:spcPts val="750"/>
              </a:spcBef>
              <a:spcAft>
                <a:spcPts val="0"/>
              </a:spcAft>
              <a:buClr>
                <a:schemeClr val="dk1"/>
              </a:buClr>
              <a:buSzPts val="1100"/>
              <a:buFont typeface="Arial"/>
              <a:buNone/>
            </a:pPr>
            <a:r>
              <a:rPr lang="en" b="1"/>
              <a:t>Deviation from expert ratings</a:t>
            </a:r>
            <a:endParaRPr b="1"/>
          </a:p>
          <a:p>
            <a:pPr marL="0" lvl="0" indent="0" algn="l" rtl="0">
              <a:spcBef>
                <a:spcPts val="750"/>
              </a:spcBef>
              <a:spcAft>
                <a:spcPts val="0"/>
              </a:spcAft>
              <a:buNone/>
            </a:pPr>
            <a:r>
              <a:rPr lang="en" b="1"/>
              <a:t>Lack of Generalization Capability</a:t>
            </a:r>
            <a:endParaRPr b="1"/>
          </a:p>
        </p:txBody>
      </p:sp>
      <p:sp>
        <p:nvSpPr>
          <p:cNvPr id="208" name="Google Shape;208;p3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209" name="Google Shape;209;p36"/>
          <p:cNvPicPr preferRelativeResize="0"/>
          <p:nvPr/>
        </p:nvPicPr>
        <p:blipFill>
          <a:blip r:embed="rId3">
            <a:alphaModFix/>
          </a:blip>
          <a:stretch>
            <a:fillRect/>
          </a:stretch>
        </p:blipFill>
        <p:spPr>
          <a:xfrm>
            <a:off x="606350" y="2571750"/>
            <a:ext cx="3705449" cy="2229674"/>
          </a:xfrm>
          <a:prstGeom prst="rect">
            <a:avLst/>
          </a:prstGeom>
          <a:noFill/>
          <a:ln>
            <a:noFill/>
          </a:ln>
        </p:spPr>
      </p:pic>
      <p:pic>
        <p:nvPicPr>
          <p:cNvPr id="210" name="Google Shape;210;p36"/>
          <p:cNvPicPr preferRelativeResize="0"/>
          <p:nvPr/>
        </p:nvPicPr>
        <p:blipFill>
          <a:blip r:embed="rId4">
            <a:alphaModFix/>
          </a:blip>
          <a:stretch>
            <a:fillRect/>
          </a:stretch>
        </p:blipFill>
        <p:spPr>
          <a:xfrm>
            <a:off x="6312600" y="1280375"/>
            <a:ext cx="2197076" cy="1796100"/>
          </a:xfrm>
          <a:prstGeom prst="rect">
            <a:avLst/>
          </a:prstGeom>
          <a:noFill/>
          <a:ln>
            <a:noFill/>
          </a:ln>
        </p:spPr>
      </p:pic>
      <p:pic>
        <p:nvPicPr>
          <p:cNvPr id="211" name="Google Shape;211;p36"/>
          <p:cNvPicPr preferRelativeResize="0"/>
          <p:nvPr/>
        </p:nvPicPr>
        <p:blipFill>
          <a:blip r:embed="rId5">
            <a:alphaModFix/>
          </a:blip>
          <a:stretch>
            <a:fillRect/>
          </a:stretch>
        </p:blipFill>
        <p:spPr>
          <a:xfrm>
            <a:off x="5235643" y="3026075"/>
            <a:ext cx="2635675" cy="1475650"/>
          </a:xfrm>
          <a:prstGeom prst="rect">
            <a:avLst/>
          </a:prstGeom>
          <a:noFill/>
          <a:ln>
            <a:noFill/>
          </a:ln>
        </p:spPr>
      </p:pic>
      <p:sp>
        <p:nvSpPr>
          <p:cNvPr id="212" name="Google Shape;212;p36"/>
          <p:cNvSpPr txBox="1"/>
          <p:nvPr/>
        </p:nvSpPr>
        <p:spPr>
          <a:xfrm>
            <a:off x="5556775" y="336332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WMT rating data – 400K</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31"/>
        <p:cNvGrpSpPr/>
        <p:nvPr/>
      </p:nvGrpSpPr>
      <p:grpSpPr>
        <a:xfrm>
          <a:off x="0" y="0"/>
          <a:ext cx="0" cy="0"/>
          <a:chOff x="0" y="0"/>
          <a:chExt cx="0" cy="0"/>
        </a:xfrm>
      </p:grpSpPr>
      <p:sp>
        <p:nvSpPr>
          <p:cNvPr id="532" name="Google Shape;532;p62"/>
          <p:cNvSpPr txBox="1">
            <a:spLocks noGrp="1"/>
          </p:cNvSpPr>
          <p:nvPr>
            <p:ph type="title"/>
          </p:nvPr>
        </p:nvSpPr>
        <p:spPr>
          <a:xfrm>
            <a:off x="336525" y="120825"/>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sz="2600"/>
              <a:t>InstructScore can judge commonsense generation!</a:t>
            </a:r>
            <a:endParaRPr sz="2600"/>
          </a:p>
        </p:txBody>
      </p:sp>
      <p:pic>
        <p:nvPicPr>
          <p:cNvPr id="533" name="Google Shape;533;p62"/>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534" name="Google Shape;53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70</a:t>
            </a:fld>
            <a:endParaRPr/>
          </a:p>
        </p:txBody>
      </p:sp>
      <p:pic>
        <p:nvPicPr>
          <p:cNvPr id="535" name="Google Shape;535;p62"/>
          <p:cNvPicPr preferRelativeResize="0"/>
          <p:nvPr/>
        </p:nvPicPr>
        <p:blipFill>
          <a:blip r:embed="rId4">
            <a:alphaModFix/>
          </a:blip>
          <a:stretch>
            <a:fillRect/>
          </a:stretch>
        </p:blipFill>
        <p:spPr>
          <a:xfrm>
            <a:off x="336525" y="786100"/>
            <a:ext cx="5762002" cy="3775725"/>
          </a:xfrm>
          <a:prstGeom prst="rect">
            <a:avLst/>
          </a:prstGeom>
          <a:noFill/>
          <a:ln>
            <a:noFill/>
          </a:ln>
        </p:spPr>
      </p:pic>
      <p:grpSp>
        <p:nvGrpSpPr>
          <p:cNvPr id="536" name="Google Shape;536;p62"/>
          <p:cNvGrpSpPr/>
          <p:nvPr/>
        </p:nvGrpSpPr>
        <p:grpSpPr>
          <a:xfrm>
            <a:off x="6229375" y="3287950"/>
            <a:ext cx="2876097" cy="1131450"/>
            <a:chOff x="6350900" y="3293675"/>
            <a:chExt cx="2876097" cy="1131450"/>
          </a:xfrm>
        </p:grpSpPr>
        <p:sp>
          <p:nvSpPr>
            <p:cNvPr id="537" name="Google Shape;537;p62"/>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38" name="Google Shape;538;p62"/>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39" name="Google Shape;539;p62"/>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40" name="Google Shape;540;p62"/>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541" name="Google Shape;541;p62"/>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542" name="Google Shape;542;p62"/>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46"/>
        <p:cNvGrpSpPr/>
        <p:nvPr/>
      </p:nvGrpSpPr>
      <p:grpSpPr>
        <a:xfrm>
          <a:off x="0" y="0"/>
          <a:ext cx="0" cy="0"/>
          <a:chOff x="0" y="0"/>
          <a:chExt cx="0" cy="0"/>
        </a:xfrm>
      </p:grpSpPr>
      <p:pic>
        <p:nvPicPr>
          <p:cNvPr id="547" name="Google Shape;547;p63"/>
          <p:cNvPicPr preferRelativeResize="0"/>
          <p:nvPr/>
        </p:nvPicPr>
        <p:blipFill>
          <a:blip r:embed="rId3">
            <a:alphaModFix/>
          </a:blip>
          <a:stretch>
            <a:fillRect/>
          </a:stretch>
        </p:blipFill>
        <p:spPr>
          <a:xfrm>
            <a:off x="449875" y="966450"/>
            <a:ext cx="5452998" cy="3829349"/>
          </a:xfrm>
          <a:prstGeom prst="rect">
            <a:avLst/>
          </a:prstGeom>
          <a:noFill/>
          <a:ln>
            <a:noFill/>
          </a:ln>
        </p:spPr>
      </p:pic>
      <p:sp>
        <p:nvSpPr>
          <p:cNvPr id="548" name="Google Shape;548;p63"/>
          <p:cNvSpPr txBox="1">
            <a:spLocks noGrp="1"/>
          </p:cNvSpPr>
          <p:nvPr>
            <p:ph type="title"/>
          </p:nvPr>
        </p:nvSpPr>
        <p:spPr>
          <a:xfrm>
            <a:off x="350500" y="109350"/>
            <a:ext cx="86868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sz="2600"/>
              <a:t>InstructScore can judge unseen keyword-to-text generation!</a:t>
            </a:r>
            <a:endParaRPr sz="2600"/>
          </a:p>
        </p:txBody>
      </p:sp>
      <p:pic>
        <p:nvPicPr>
          <p:cNvPr id="549" name="Google Shape;549;p63"/>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550" name="Google Shape;550;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71</a:t>
            </a:fld>
            <a:endParaRPr/>
          </a:p>
        </p:txBody>
      </p:sp>
      <p:grpSp>
        <p:nvGrpSpPr>
          <p:cNvPr id="551" name="Google Shape;551;p63"/>
          <p:cNvGrpSpPr/>
          <p:nvPr/>
        </p:nvGrpSpPr>
        <p:grpSpPr>
          <a:xfrm>
            <a:off x="6161200" y="3379775"/>
            <a:ext cx="2876097" cy="1131450"/>
            <a:chOff x="6350900" y="3293675"/>
            <a:chExt cx="2876097" cy="1131450"/>
          </a:xfrm>
        </p:grpSpPr>
        <p:sp>
          <p:nvSpPr>
            <p:cNvPr id="552" name="Google Shape;552;p63"/>
            <p:cNvSpPr/>
            <p:nvPr/>
          </p:nvSpPr>
          <p:spPr>
            <a:xfrm>
              <a:off x="6350900" y="3310775"/>
              <a:ext cx="318600" cy="281400"/>
            </a:xfrm>
            <a:prstGeom prst="ellipse">
              <a:avLst/>
            </a:prstGeom>
            <a:solidFill>
              <a:schemeClr val="accent6"/>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53" name="Google Shape;553;p63"/>
            <p:cNvSpPr/>
            <p:nvPr/>
          </p:nvSpPr>
          <p:spPr>
            <a:xfrm>
              <a:off x="6350900" y="3727250"/>
              <a:ext cx="318600" cy="281400"/>
            </a:xfrm>
            <a:prstGeom prst="ellipse">
              <a:avLst/>
            </a:prstGeom>
            <a:solidFill>
              <a:srgbClr val="3C78D8"/>
            </a:solidFill>
            <a:ln w="9525" cap="flat" cmpd="sng">
              <a:solidFill>
                <a:srgbClr val="3C78D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54" name="Google Shape;554;p63"/>
            <p:cNvSpPr/>
            <p:nvPr/>
          </p:nvSpPr>
          <p:spPr>
            <a:xfrm>
              <a:off x="6350900" y="4143725"/>
              <a:ext cx="318600" cy="281400"/>
            </a:xfrm>
            <a:prstGeom prst="ellipse">
              <a:avLst/>
            </a:prstGeom>
            <a:solidFill>
              <a:srgbClr val="FF0000"/>
            </a:solid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entury Gothic"/>
                <a:ea typeface="Century Gothic"/>
                <a:cs typeface="Century Gothic"/>
                <a:sym typeface="Century Gothic"/>
              </a:endParaRPr>
            </a:p>
          </p:txBody>
        </p:sp>
        <p:sp>
          <p:nvSpPr>
            <p:cNvPr id="555" name="Google Shape;555;p63"/>
            <p:cNvSpPr txBox="1"/>
            <p:nvPr/>
          </p:nvSpPr>
          <p:spPr>
            <a:xfrm>
              <a:off x="6669497" y="3293675"/>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Supervised metrics</a:t>
              </a:r>
              <a:endParaRPr>
                <a:solidFill>
                  <a:schemeClr val="dk1"/>
                </a:solidFill>
                <a:latin typeface="Century Gothic"/>
                <a:ea typeface="Century Gothic"/>
                <a:cs typeface="Century Gothic"/>
                <a:sym typeface="Century Gothic"/>
              </a:endParaRPr>
            </a:p>
          </p:txBody>
        </p:sp>
        <p:sp>
          <p:nvSpPr>
            <p:cNvPr id="556" name="Google Shape;556;p63"/>
            <p:cNvSpPr txBox="1"/>
            <p:nvPr/>
          </p:nvSpPr>
          <p:spPr>
            <a:xfrm>
              <a:off x="6669497" y="3693050"/>
              <a:ext cx="22878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metrics</a:t>
              </a:r>
              <a:endParaRPr>
                <a:solidFill>
                  <a:schemeClr val="dk1"/>
                </a:solidFill>
                <a:latin typeface="Century Gothic"/>
                <a:ea typeface="Century Gothic"/>
                <a:cs typeface="Century Gothic"/>
                <a:sym typeface="Century Gothic"/>
              </a:endParaRPr>
            </a:p>
          </p:txBody>
        </p:sp>
        <p:sp>
          <p:nvSpPr>
            <p:cNvPr id="557" name="Google Shape;557;p63"/>
            <p:cNvSpPr txBox="1"/>
            <p:nvPr/>
          </p:nvSpPr>
          <p:spPr>
            <a:xfrm>
              <a:off x="6669497" y="4092425"/>
              <a:ext cx="2557500" cy="315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Century Gothic"/>
                  <a:ea typeface="Century Gothic"/>
                  <a:cs typeface="Century Gothic"/>
                  <a:sym typeface="Century Gothic"/>
                </a:rPr>
                <a:t>Unsupervised InstructScore</a:t>
              </a:r>
              <a:endParaRPr>
                <a:solidFill>
                  <a:schemeClr val="dk1"/>
                </a:solidFill>
                <a:latin typeface="Century Gothic"/>
                <a:ea typeface="Century Gothic"/>
                <a:cs typeface="Century Gothic"/>
                <a:sym typeface="Century Gothic"/>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64"/>
          <p:cNvSpPr txBox="1">
            <a:spLocks noGrp="1"/>
          </p:cNvSpPr>
          <p:nvPr>
            <p:ph type="title"/>
          </p:nvPr>
        </p:nvSpPr>
        <p:spPr>
          <a:xfrm>
            <a:off x="257550" y="273844"/>
            <a:ext cx="884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a:solidFill>
                  <a:srgbClr val="1A1A1A"/>
                </a:solidFill>
              </a:rPr>
              <a:t>Robust Performance across Domains (WMT22 Zh-En)</a:t>
            </a:r>
            <a:endParaRPr>
              <a:solidFill>
                <a:srgbClr val="1A1A1A"/>
              </a:solidFill>
            </a:endParaRPr>
          </a:p>
          <a:p>
            <a:pPr marL="0" lvl="0" indent="0" algn="l" rtl="0">
              <a:spcBef>
                <a:spcPts val="0"/>
              </a:spcBef>
              <a:spcAft>
                <a:spcPts val="0"/>
              </a:spcAft>
              <a:buNone/>
            </a:pPr>
            <a:endParaRPr/>
          </a:p>
        </p:txBody>
      </p:sp>
      <p:pic>
        <p:nvPicPr>
          <p:cNvPr id="563" name="Google Shape;563;p64"/>
          <p:cNvPicPr preferRelativeResize="0"/>
          <p:nvPr/>
        </p:nvPicPr>
        <p:blipFill>
          <a:blip r:embed="rId3">
            <a:alphaModFix/>
          </a:blip>
          <a:stretch>
            <a:fillRect/>
          </a:stretch>
        </p:blipFill>
        <p:spPr>
          <a:xfrm>
            <a:off x="1422163" y="1158000"/>
            <a:ext cx="6324956" cy="3437345"/>
          </a:xfrm>
          <a:prstGeom prst="rect">
            <a:avLst/>
          </a:prstGeom>
          <a:noFill/>
          <a:ln>
            <a:noFill/>
          </a:ln>
        </p:spPr>
      </p:pic>
      <p:pic>
        <p:nvPicPr>
          <p:cNvPr id="564" name="Google Shape;564;p64"/>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565" name="Google Shape;565;p64"/>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72</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65"/>
          <p:cNvSpPr txBox="1">
            <a:spLocks noGrp="1"/>
          </p:cNvSpPr>
          <p:nvPr>
            <p:ph type="title"/>
          </p:nvPr>
        </p:nvSpPr>
        <p:spPr>
          <a:xfrm>
            <a:off x="187375" y="273844"/>
            <a:ext cx="89979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solidFill>
                  <a:srgbClr val="1A1A1A"/>
                </a:solidFill>
              </a:rPr>
              <a:t>Robust Performance across Dimensions (WebNLG20)</a:t>
            </a:r>
            <a:endParaRPr/>
          </a:p>
        </p:txBody>
      </p:sp>
      <p:pic>
        <p:nvPicPr>
          <p:cNvPr id="571" name="Google Shape;571;p65"/>
          <p:cNvPicPr preferRelativeResize="0"/>
          <p:nvPr/>
        </p:nvPicPr>
        <p:blipFill>
          <a:blip r:embed="rId3">
            <a:alphaModFix/>
          </a:blip>
          <a:stretch>
            <a:fillRect/>
          </a:stretch>
        </p:blipFill>
        <p:spPr>
          <a:xfrm>
            <a:off x="1465550" y="934275"/>
            <a:ext cx="6291825" cy="3689682"/>
          </a:xfrm>
          <a:prstGeom prst="rect">
            <a:avLst/>
          </a:prstGeom>
          <a:noFill/>
          <a:ln>
            <a:noFill/>
          </a:ln>
        </p:spPr>
      </p:pic>
      <p:pic>
        <p:nvPicPr>
          <p:cNvPr id="572" name="Google Shape;572;p65"/>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573" name="Google Shape;573;p65"/>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73</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77"/>
        <p:cNvGrpSpPr/>
        <p:nvPr/>
      </p:nvGrpSpPr>
      <p:grpSpPr>
        <a:xfrm>
          <a:off x="0" y="0"/>
          <a:ext cx="0" cy="0"/>
          <a:chOff x="0" y="0"/>
          <a:chExt cx="0" cy="0"/>
        </a:xfrm>
      </p:grpSpPr>
      <p:sp>
        <p:nvSpPr>
          <p:cNvPr id="578" name="Google Shape;578;p66"/>
          <p:cNvSpPr txBox="1">
            <a:spLocks noGrp="1"/>
          </p:cNvSpPr>
          <p:nvPr>
            <p:ph type="title"/>
          </p:nvPr>
        </p:nvSpPr>
        <p:spPr>
          <a:xfrm>
            <a:off x="406952" y="346201"/>
            <a:ext cx="833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solidFill>
                  <a:srgbClr val="1A1A1A"/>
                </a:solidFill>
              </a:rPr>
              <a:t>Generalization under Unseen Task (BAGEL D2T)</a:t>
            </a:r>
            <a:endParaRPr/>
          </a:p>
        </p:txBody>
      </p:sp>
      <p:pic>
        <p:nvPicPr>
          <p:cNvPr id="579" name="Google Shape;579;p66"/>
          <p:cNvPicPr preferRelativeResize="0"/>
          <p:nvPr/>
        </p:nvPicPr>
        <p:blipFill>
          <a:blip r:embed="rId3">
            <a:alphaModFix/>
          </a:blip>
          <a:stretch>
            <a:fillRect/>
          </a:stretch>
        </p:blipFill>
        <p:spPr>
          <a:xfrm>
            <a:off x="1368725" y="1040513"/>
            <a:ext cx="6247578" cy="3453251"/>
          </a:xfrm>
          <a:prstGeom prst="rect">
            <a:avLst/>
          </a:prstGeom>
          <a:noFill/>
          <a:ln>
            <a:noFill/>
          </a:ln>
        </p:spPr>
      </p:pic>
      <p:pic>
        <p:nvPicPr>
          <p:cNvPr id="580" name="Google Shape;580;p66"/>
          <p:cNvPicPr preferRelativeResize="0"/>
          <p:nvPr/>
        </p:nvPicPr>
        <p:blipFill>
          <a:blip r:embed="rId4">
            <a:alphaModFix/>
          </a:blip>
          <a:stretch>
            <a:fillRect/>
          </a:stretch>
        </p:blipFill>
        <p:spPr>
          <a:xfrm>
            <a:off x="6435019" y="4771631"/>
            <a:ext cx="2077576" cy="309881"/>
          </a:xfrm>
          <a:prstGeom prst="rect">
            <a:avLst/>
          </a:prstGeom>
          <a:noFill/>
          <a:ln>
            <a:noFill/>
          </a:ln>
        </p:spPr>
      </p:pic>
      <p:sp>
        <p:nvSpPr>
          <p:cNvPr id="581" name="Google Shape;581;p66"/>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67"/>
          <p:cNvSpPr txBox="1">
            <a:spLocks noGrp="1"/>
          </p:cNvSpPr>
          <p:nvPr>
            <p:ph type="title"/>
          </p:nvPr>
        </p:nvSpPr>
        <p:spPr>
          <a:xfrm>
            <a:off x="394850" y="121443"/>
            <a:ext cx="8330100" cy="7503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
                <a:solidFill>
                  <a:srgbClr val="1A1A1A"/>
                </a:solidFill>
                <a:latin typeface="Raleway"/>
                <a:ea typeface="Raleway"/>
                <a:cs typeface="Raleway"/>
                <a:sym typeface="Raleway"/>
              </a:rPr>
              <a:t>Automatic critique and Self-training can improve human alignments</a:t>
            </a:r>
            <a:endParaRPr/>
          </a:p>
        </p:txBody>
      </p:sp>
      <p:graphicFrame>
        <p:nvGraphicFramePr>
          <p:cNvPr id="587" name="Google Shape;587;p67"/>
          <p:cNvGraphicFramePr/>
          <p:nvPr/>
        </p:nvGraphicFramePr>
        <p:xfrm>
          <a:off x="3717600" y="1355975"/>
          <a:ext cx="4678925" cy="1051530"/>
        </p:xfrm>
        <a:graphic>
          <a:graphicData uri="http://schemas.openxmlformats.org/drawingml/2006/table">
            <a:tbl>
              <a:tblPr>
                <a:noFill/>
                <a:tableStyleId>{6692DCF1-FC1E-4EF1-8823-98022C93141A}</a:tableStyleId>
              </a:tblPr>
              <a:tblGrid>
                <a:gridCol w="1994475">
                  <a:extLst>
                    <a:ext uri="{9D8B030D-6E8A-4147-A177-3AD203B41FA5}">
                      <a16:colId xmlns:a16="http://schemas.microsoft.com/office/drawing/2014/main" val="20000"/>
                    </a:ext>
                  </a:extLst>
                </a:gridCol>
                <a:gridCol w="1072075">
                  <a:extLst>
                    <a:ext uri="{9D8B030D-6E8A-4147-A177-3AD203B41FA5}">
                      <a16:colId xmlns:a16="http://schemas.microsoft.com/office/drawing/2014/main" val="20001"/>
                    </a:ext>
                  </a:extLst>
                </a:gridCol>
                <a:gridCol w="811400">
                  <a:extLst>
                    <a:ext uri="{9D8B030D-6E8A-4147-A177-3AD203B41FA5}">
                      <a16:colId xmlns:a16="http://schemas.microsoft.com/office/drawing/2014/main" val="20002"/>
                    </a:ext>
                  </a:extLst>
                </a:gridCol>
                <a:gridCol w="800975">
                  <a:extLst>
                    <a:ext uri="{9D8B030D-6E8A-4147-A177-3AD203B41FA5}">
                      <a16:colId xmlns:a16="http://schemas.microsoft.com/office/drawing/2014/main" val="20003"/>
                    </a:ext>
                  </a:extLst>
                </a:gridCol>
              </a:tblGrid>
              <a:tr h="0">
                <a:tc>
                  <a:txBody>
                    <a:bodyPr/>
                    <a:lstStyle/>
                    <a:p>
                      <a:pPr marL="0" lvl="0" indent="0" algn="l" rtl="0">
                        <a:spcBef>
                          <a:spcPts val="0"/>
                        </a:spcBef>
                        <a:spcAft>
                          <a:spcPts val="0"/>
                        </a:spcAft>
                        <a:buNone/>
                      </a:pPr>
                      <a:r>
                        <a:rPr lang="en" b="1"/>
                        <a:t>InstructScore</a:t>
                      </a:r>
                      <a:endParaRPr b="1"/>
                    </a:p>
                  </a:txBody>
                  <a:tcPr marL="91425" marR="91425" marT="68575" marB="68575"/>
                </a:tc>
                <a:tc>
                  <a:txBody>
                    <a:bodyPr/>
                    <a:lstStyle/>
                    <a:p>
                      <a:pPr marL="0" lvl="0" indent="0" algn="l" rtl="0">
                        <a:spcBef>
                          <a:spcPts val="0"/>
                        </a:spcBef>
                        <a:spcAft>
                          <a:spcPts val="0"/>
                        </a:spcAft>
                        <a:buNone/>
                      </a:pPr>
                      <a:r>
                        <a:rPr lang="en" b="1"/>
                        <a:t>Precision</a:t>
                      </a:r>
                      <a:endParaRPr b="1"/>
                    </a:p>
                  </a:txBody>
                  <a:tcPr marL="91425" marR="91425" marT="68575" marB="68575"/>
                </a:tc>
                <a:tc>
                  <a:txBody>
                    <a:bodyPr/>
                    <a:lstStyle/>
                    <a:p>
                      <a:pPr marL="0" lvl="0" indent="0" algn="l" rtl="0">
                        <a:spcBef>
                          <a:spcPts val="0"/>
                        </a:spcBef>
                        <a:spcAft>
                          <a:spcPts val="0"/>
                        </a:spcAft>
                        <a:buNone/>
                      </a:pPr>
                      <a:r>
                        <a:rPr lang="en" b="1"/>
                        <a:t>Recall</a:t>
                      </a:r>
                      <a:endParaRPr b="1"/>
                    </a:p>
                  </a:txBody>
                  <a:tcPr marL="91425" marR="91425" marT="68575" marB="68575"/>
                </a:tc>
                <a:tc>
                  <a:txBody>
                    <a:bodyPr/>
                    <a:lstStyle/>
                    <a:p>
                      <a:pPr marL="0" lvl="0" indent="0" algn="l" rtl="0">
                        <a:spcBef>
                          <a:spcPts val="0"/>
                        </a:spcBef>
                        <a:spcAft>
                          <a:spcPts val="0"/>
                        </a:spcAft>
                        <a:buNone/>
                      </a:pPr>
                      <a:r>
                        <a:rPr lang="en" b="1"/>
                        <a:t>Human</a:t>
                      </a:r>
                      <a:endParaRPr b="1"/>
                    </a:p>
                  </a:txBody>
                  <a:tcPr marL="91425" marR="91425" marT="68575" marB="68575"/>
                </a:tc>
                <a:extLst>
                  <a:ext uri="{0D108BD9-81ED-4DB2-BD59-A6C34878D82A}">
                    <a16:rowId xmlns:a16="http://schemas.microsoft.com/office/drawing/2014/main" val="10000"/>
                  </a:ext>
                </a:extLst>
              </a:tr>
              <a:tr h="285750">
                <a:tc>
                  <a:txBody>
                    <a:bodyPr/>
                    <a:lstStyle/>
                    <a:p>
                      <a:pPr marL="0" lvl="0" indent="0" algn="l" rtl="0">
                        <a:spcBef>
                          <a:spcPts val="0"/>
                        </a:spcBef>
                        <a:spcAft>
                          <a:spcPts val="0"/>
                        </a:spcAft>
                        <a:buNone/>
                      </a:pPr>
                      <a:r>
                        <a:rPr lang="en" i="1"/>
                        <a:t>Finetune</a:t>
                      </a:r>
                      <a:endParaRPr i="1"/>
                    </a:p>
                  </a:txBody>
                  <a:tcPr marL="91425" marR="91425" marT="68575" marB="68575"/>
                </a:tc>
                <a:tc>
                  <a:txBody>
                    <a:bodyPr/>
                    <a:lstStyle/>
                    <a:p>
                      <a:pPr marL="0" lvl="0" indent="0" algn="l" rtl="0">
                        <a:spcBef>
                          <a:spcPts val="0"/>
                        </a:spcBef>
                        <a:spcAft>
                          <a:spcPts val="0"/>
                        </a:spcAft>
                        <a:buNone/>
                      </a:pPr>
                      <a:r>
                        <a:rPr lang="en"/>
                        <a:t>0.778</a:t>
                      </a:r>
                      <a:endParaRPr/>
                    </a:p>
                  </a:txBody>
                  <a:tcPr marL="91425" marR="91425" marT="68575" marB="68575"/>
                </a:tc>
                <a:tc>
                  <a:txBody>
                    <a:bodyPr/>
                    <a:lstStyle/>
                    <a:p>
                      <a:pPr marL="0" lvl="0" indent="0" algn="l" rtl="0">
                        <a:spcBef>
                          <a:spcPts val="0"/>
                        </a:spcBef>
                        <a:spcAft>
                          <a:spcPts val="0"/>
                        </a:spcAft>
                        <a:buNone/>
                      </a:pPr>
                      <a:r>
                        <a:rPr lang="en"/>
                        <a:t>0.824</a:t>
                      </a:r>
                      <a:endParaRPr/>
                    </a:p>
                  </a:txBody>
                  <a:tcPr marL="91425" marR="91425" marT="68575" marB="68575"/>
                </a:tc>
                <a:tc>
                  <a:txBody>
                    <a:bodyPr/>
                    <a:lstStyle/>
                    <a:p>
                      <a:pPr marL="0" lvl="0" indent="0" algn="l" rtl="0">
                        <a:spcBef>
                          <a:spcPts val="0"/>
                        </a:spcBef>
                        <a:spcAft>
                          <a:spcPts val="0"/>
                        </a:spcAft>
                        <a:buNone/>
                      </a:pPr>
                      <a:r>
                        <a:rPr lang="en"/>
                        <a:t>0.773</a:t>
                      </a:r>
                      <a:endParaRPr/>
                    </a:p>
                  </a:txBody>
                  <a:tcPr marL="91425" marR="91425" marT="68575" marB="68575"/>
                </a:tc>
                <a:extLst>
                  <a:ext uri="{0D108BD9-81ED-4DB2-BD59-A6C34878D82A}">
                    <a16:rowId xmlns:a16="http://schemas.microsoft.com/office/drawing/2014/main" val="10001"/>
                  </a:ext>
                </a:extLst>
              </a:tr>
              <a:tr h="285750">
                <a:tc>
                  <a:txBody>
                    <a:bodyPr/>
                    <a:lstStyle/>
                    <a:p>
                      <a:pPr marL="0" lvl="0" indent="0" algn="l" rtl="0">
                        <a:spcBef>
                          <a:spcPts val="0"/>
                        </a:spcBef>
                        <a:spcAft>
                          <a:spcPts val="0"/>
                        </a:spcAft>
                        <a:buNone/>
                      </a:pPr>
                      <a:r>
                        <a:rPr lang="en" i="1"/>
                        <a:t>Finetune+Refinement</a:t>
                      </a:r>
                      <a:endParaRPr i="1"/>
                    </a:p>
                  </a:txBody>
                  <a:tcPr marL="91425" marR="91425" marT="68575" marB="68575"/>
                </a:tc>
                <a:tc>
                  <a:txBody>
                    <a:bodyPr/>
                    <a:lstStyle/>
                    <a:p>
                      <a:pPr marL="0" lvl="0" indent="0" algn="l" rtl="0">
                        <a:spcBef>
                          <a:spcPts val="0"/>
                        </a:spcBef>
                        <a:spcAft>
                          <a:spcPts val="0"/>
                        </a:spcAft>
                        <a:buNone/>
                      </a:pPr>
                      <a:r>
                        <a:rPr lang="en" b="1"/>
                        <a:t>0.894</a:t>
                      </a:r>
                      <a:endParaRPr b="1"/>
                    </a:p>
                  </a:txBody>
                  <a:tcPr marL="91425" marR="91425" marT="68575" marB="68575"/>
                </a:tc>
                <a:tc>
                  <a:txBody>
                    <a:bodyPr/>
                    <a:lstStyle/>
                    <a:p>
                      <a:pPr marL="0" lvl="0" indent="0" algn="l" rtl="0">
                        <a:spcBef>
                          <a:spcPts val="0"/>
                        </a:spcBef>
                        <a:spcAft>
                          <a:spcPts val="0"/>
                        </a:spcAft>
                        <a:buNone/>
                      </a:pPr>
                      <a:r>
                        <a:rPr lang="en" b="1"/>
                        <a:t>0.856</a:t>
                      </a:r>
                      <a:endParaRPr b="1"/>
                    </a:p>
                  </a:txBody>
                  <a:tcPr marL="91425" marR="91425" marT="68575" marB="68575"/>
                </a:tc>
                <a:tc>
                  <a:txBody>
                    <a:bodyPr/>
                    <a:lstStyle/>
                    <a:p>
                      <a:pPr marL="0" lvl="0" indent="0" algn="l" rtl="0">
                        <a:spcBef>
                          <a:spcPts val="0"/>
                        </a:spcBef>
                        <a:spcAft>
                          <a:spcPts val="0"/>
                        </a:spcAft>
                        <a:buNone/>
                      </a:pPr>
                      <a:r>
                        <a:rPr lang="en" b="1"/>
                        <a:t>0.879</a:t>
                      </a:r>
                      <a:endParaRPr b="1"/>
                    </a:p>
                  </a:txBody>
                  <a:tcPr marL="91425" marR="91425" marT="68575" marB="68575"/>
                </a:tc>
                <a:extLst>
                  <a:ext uri="{0D108BD9-81ED-4DB2-BD59-A6C34878D82A}">
                    <a16:rowId xmlns:a16="http://schemas.microsoft.com/office/drawing/2014/main" val="10002"/>
                  </a:ext>
                </a:extLst>
              </a:tr>
            </a:tbl>
          </a:graphicData>
        </a:graphic>
      </p:graphicFrame>
      <p:pic>
        <p:nvPicPr>
          <p:cNvPr id="588" name="Google Shape;588;p67"/>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589" name="Google Shape;589;p67"/>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75</a:t>
            </a:fld>
            <a:endParaRPr/>
          </a:p>
        </p:txBody>
      </p:sp>
      <p:pic>
        <p:nvPicPr>
          <p:cNvPr id="590" name="Google Shape;590;p67"/>
          <p:cNvPicPr preferRelativeResize="0"/>
          <p:nvPr/>
        </p:nvPicPr>
        <p:blipFill>
          <a:blip r:embed="rId4">
            <a:alphaModFix/>
          </a:blip>
          <a:stretch>
            <a:fillRect/>
          </a:stretch>
        </p:blipFill>
        <p:spPr>
          <a:xfrm>
            <a:off x="3499850" y="2633375"/>
            <a:ext cx="4925373" cy="2248649"/>
          </a:xfrm>
          <a:prstGeom prst="rect">
            <a:avLst/>
          </a:prstGeom>
          <a:noFill/>
          <a:ln>
            <a:noFill/>
          </a:ln>
        </p:spPr>
      </p:pic>
      <p:sp>
        <p:nvSpPr>
          <p:cNvPr id="591" name="Google Shape;591;p67"/>
          <p:cNvSpPr/>
          <p:nvPr/>
        </p:nvSpPr>
        <p:spPr>
          <a:xfrm>
            <a:off x="276950" y="1156975"/>
            <a:ext cx="3222900" cy="20178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 sz="1600">
                <a:latin typeface="Century Gothic"/>
                <a:ea typeface="Century Gothic"/>
                <a:cs typeface="Century Gothic"/>
                <a:sym typeface="Century Gothic"/>
              </a:rPr>
              <a:t>Precision = # correct fields / total # annotated fields by InstructScore</a:t>
            </a:r>
            <a:endParaRPr sz="1600">
              <a:latin typeface="Century Gothic"/>
              <a:ea typeface="Century Gothic"/>
              <a:cs typeface="Century Gothic"/>
              <a:sym typeface="Century Gothic"/>
            </a:endParaRPr>
          </a:p>
          <a:p>
            <a:pPr marL="0" lvl="0" indent="0" algn="l" rtl="0">
              <a:spcBef>
                <a:spcPts val="0"/>
              </a:spcBef>
              <a:spcAft>
                <a:spcPts val="0"/>
              </a:spcAft>
              <a:buNone/>
            </a:pPr>
            <a:endParaRPr sz="1600">
              <a:latin typeface="Century Gothic"/>
              <a:ea typeface="Century Gothic"/>
              <a:cs typeface="Century Gothic"/>
              <a:sym typeface="Century Gothic"/>
            </a:endParaRPr>
          </a:p>
          <a:p>
            <a:pPr marL="0" lvl="0" indent="0" algn="l" rtl="0">
              <a:spcBef>
                <a:spcPts val="0"/>
              </a:spcBef>
              <a:spcAft>
                <a:spcPts val="0"/>
              </a:spcAft>
              <a:buNone/>
            </a:pPr>
            <a:r>
              <a:rPr lang="en" sz="1600">
                <a:latin typeface="Century Gothic"/>
                <a:ea typeface="Century Gothic"/>
                <a:cs typeface="Century Gothic"/>
                <a:sym typeface="Century Gothic"/>
              </a:rPr>
              <a:t>Recall = # correct fields / total # annotated fields by human</a:t>
            </a:r>
            <a:endParaRPr sz="1600">
              <a:latin typeface="Century Gothic"/>
              <a:ea typeface="Century Gothic"/>
              <a:cs typeface="Century Gothic"/>
              <a:sym typeface="Century Gothic"/>
            </a:endParaRPr>
          </a:p>
        </p:txBody>
      </p:sp>
      <p:sp>
        <p:nvSpPr>
          <p:cNvPr id="592" name="Google Shape;592;p67"/>
          <p:cNvSpPr/>
          <p:nvPr/>
        </p:nvSpPr>
        <p:spPr>
          <a:xfrm>
            <a:off x="276950" y="3419825"/>
            <a:ext cx="3160500" cy="12156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750"/>
              </a:spcBef>
              <a:spcAft>
                <a:spcPts val="0"/>
              </a:spcAft>
              <a:buClr>
                <a:schemeClr val="dk1"/>
              </a:buClr>
              <a:buSzPts val="1100"/>
              <a:buFont typeface="Arial"/>
              <a:buNone/>
            </a:pPr>
            <a:r>
              <a:rPr lang="en" sz="2100">
                <a:solidFill>
                  <a:schemeClr val="dk1"/>
                </a:solidFill>
                <a:latin typeface="Century Gothic"/>
                <a:ea typeface="Century Gothic"/>
                <a:cs typeface="Century Gothic"/>
                <a:sym typeface="Century Gothic"/>
              </a:rPr>
              <a:t>We reduce G1 from </a:t>
            </a:r>
            <a:r>
              <a:rPr lang="en" sz="2100" b="1">
                <a:solidFill>
                  <a:schemeClr val="dk1"/>
                </a:solidFill>
                <a:latin typeface="Century Gothic"/>
                <a:ea typeface="Century Gothic"/>
                <a:cs typeface="Century Gothic"/>
                <a:sym typeface="Century Gothic"/>
              </a:rPr>
              <a:t>22</a:t>
            </a:r>
            <a:r>
              <a:rPr lang="en" sz="2100">
                <a:solidFill>
                  <a:schemeClr val="dk1"/>
                </a:solidFill>
                <a:latin typeface="Century Gothic"/>
                <a:ea typeface="Century Gothic"/>
                <a:cs typeface="Century Gothic"/>
                <a:sym typeface="Century Gothic"/>
              </a:rPr>
              <a:t> to </a:t>
            </a:r>
            <a:r>
              <a:rPr lang="en" sz="2100" b="1">
                <a:solidFill>
                  <a:schemeClr val="dk1"/>
                </a:solidFill>
                <a:latin typeface="Century Gothic"/>
                <a:ea typeface="Century Gothic"/>
                <a:cs typeface="Century Gothic"/>
                <a:sym typeface="Century Gothic"/>
              </a:rPr>
              <a:t>11</a:t>
            </a:r>
            <a:r>
              <a:rPr lang="en" sz="2100">
                <a:solidFill>
                  <a:schemeClr val="dk1"/>
                </a:solidFill>
                <a:latin typeface="Century Gothic"/>
                <a:ea typeface="Century Gothic"/>
                <a:cs typeface="Century Gothic"/>
                <a:sym typeface="Century Gothic"/>
              </a:rPr>
              <a:t> across 100 examples</a:t>
            </a:r>
            <a:endParaRPr sz="2100">
              <a:solidFill>
                <a:schemeClr val="dk1"/>
              </a:solidFill>
              <a:latin typeface="Century Gothic"/>
              <a:ea typeface="Century Gothic"/>
              <a:cs typeface="Century Gothic"/>
              <a:sym typeface="Century Gothic"/>
            </a:endParaRPr>
          </a:p>
          <a:p>
            <a:pPr marL="0" lvl="0" indent="0" algn="l" rtl="0">
              <a:spcBef>
                <a:spcPts val="0"/>
              </a:spcBef>
              <a:spcAft>
                <a:spcPts val="0"/>
              </a:spcAft>
              <a:buNone/>
            </a:pPr>
            <a:endParaRPr sz="1500">
              <a:latin typeface="Century Gothic"/>
              <a:ea typeface="Century Gothic"/>
              <a:cs typeface="Century Gothic"/>
              <a:sym typeface="Century Gothic"/>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68"/>
          <p:cNvSpPr txBox="1">
            <a:spLocks noGrp="1"/>
          </p:cNvSpPr>
          <p:nvPr>
            <p:ph type="title"/>
          </p:nvPr>
        </p:nvSpPr>
        <p:spPr>
          <a:xfrm>
            <a:off x="212302" y="77707"/>
            <a:ext cx="8330100" cy="349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t>Our Refinement can improve InstructScore Feedback</a:t>
            </a:r>
            <a:endParaRPr sz="2400"/>
          </a:p>
        </p:txBody>
      </p:sp>
      <p:sp>
        <p:nvSpPr>
          <p:cNvPr id="598" name="Google Shape;598;p68"/>
          <p:cNvSpPr/>
          <p:nvPr/>
        </p:nvSpPr>
        <p:spPr>
          <a:xfrm>
            <a:off x="212300" y="558025"/>
            <a:ext cx="8831400" cy="11856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 sz="1500" b="1" i="1">
                <a:solidFill>
                  <a:schemeClr val="dk1"/>
                </a:solidFill>
                <a:latin typeface="Century Gothic"/>
                <a:ea typeface="Century Gothic"/>
                <a:cs typeface="Century Gothic"/>
                <a:sym typeface="Century Gothic"/>
              </a:rPr>
              <a:t>Reference:</a:t>
            </a:r>
            <a:r>
              <a:rPr lang="en" sz="1500" i="1">
                <a:solidFill>
                  <a:schemeClr val="dk1"/>
                </a:solidFill>
                <a:latin typeface="Century Gothic"/>
                <a:ea typeface="Century Gothic"/>
                <a:cs typeface="Century Gothic"/>
                <a:sym typeface="Century Gothic"/>
              </a:rPr>
              <a:t> </a:t>
            </a:r>
            <a:r>
              <a:rPr lang="en" sz="1500">
                <a:solidFill>
                  <a:schemeClr val="dk1"/>
                </a:solidFill>
                <a:latin typeface="Century Gothic"/>
                <a:ea typeface="Century Gothic"/>
                <a:cs typeface="Century Gothic"/>
                <a:sym typeface="Century Gothic"/>
              </a:rPr>
              <a:t>Washing hands with air, diagnosing disease through breath, and accurately seeking for source of smog; last night…</a:t>
            </a:r>
            <a:endParaRPr sz="1500">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sz="1500" b="1" i="1">
                <a:solidFill>
                  <a:schemeClr val="dk1"/>
                </a:solidFill>
                <a:latin typeface="Century Gothic"/>
                <a:ea typeface="Century Gothic"/>
                <a:cs typeface="Century Gothic"/>
                <a:sym typeface="Century Gothic"/>
              </a:rPr>
              <a:t>Output:</a:t>
            </a:r>
            <a:r>
              <a:rPr lang="en" sz="1500" i="1">
                <a:solidFill>
                  <a:schemeClr val="dk1"/>
                </a:solidFill>
                <a:latin typeface="Century Gothic"/>
                <a:ea typeface="Century Gothic"/>
                <a:cs typeface="Century Gothic"/>
                <a:sym typeface="Century Gothic"/>
              </a:rPr>
              <a:t> </a:t>
            </a:r>
            <a:r>
              <a:rPr lang="en" sz="1500">
                <a:solidFill>
                  <a:schemeClr val="dk1"/>
                </a:solidFill>
                <a:latin typeface="Century Gothic"/>
                <a:ea typeface="Century Gothic"/>
                <a:cs typeface="Century Gothic"/>
                <a:sym typeface="Century Gothic"/>
              </a:rPr>
              <a:t>Wash hands with air, judge diseases, accurately search for the source of fog Yesterday evening…</a:t>
            </a:r>
            <a:endParaRPr sz="1500">
              <a:solidFill>
                <a:schemeClr val="dk1"/>
              </a:solidFill>
              <a:latin typeface="Century Gothic"/>
              <a:ea typeface="Century Gothic"/>
              <a:cs typeface="Century Gothic"/>
              <a:sym typeface="Century Gothic"/>
            </a:endParaRPr>
          </a:p>
        </p:txBody>
      </p:sp>
      <p:sp>
        <p:nvSpPr>
          <p:cNvPr id="599" name="Google Shape;599;p68"/>
          <p:cNvSpPr/>
          <p:nvPr/>
        </p:nvSpPr>
        <p:spPr>
          <a:xfrm>
            <a:off x="269450" y="1911350"/>
            <a:ext cx="8831400" cy="13398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Error type 3: Incorrect translation includes information not present in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a:solidFill>
                  <a:srgbClr val="FF0000"/>
                </a:solidFill>
                <a:latin typeface="Century Gothic"/>
                <a:ea typeface="Century Gothic"/>
                <a:cs typeface="Century Gothic"/>
                <a:sym typeface="Century Gothic"/>
              </a:rPr>
              <a:t>Explanation for error 3: The incorrect translation adds the word "annual" to the phrase "academic meeting," which is not present in the correct translation. </a:t>
            </a:r>
            <a:endParaRPr b="1" i="1">
              <a:solidFill>
                <a:srgbClr val="FF0000"/>
              </a:solidFill>
              <a:latin typeface="Century Gothic"/>
              <a:ea typeface="Century Gothic"/>
              <a:cs typeface="Century Gothic"/>
              <a:sym typeface="Century Gothic"/>
            </a:endParaRPr>
          </a:p>
        </p:txBody>
      </p:sp>
      <p:sp>
        <p:nvSpPr>
          <p:cNvPr id="600" name="Google Shape;600;p68"/>
          <p:cNvSpPr/>
          <p:nvPr/>
        </p:nvSpPr>
        <p:spPr>
          <a:xfrm>
            <a:off x="269450" y="3366512"/>
            <a:ext cx="8831400" cy="1275300"/>
          </a:xfrm>
          <a:prstGeom prst="roundRect">
            <a:avLst>
              <a:gd name="adj" fmla="val 16667"/>
            </a:avLst>
          </a:prstGeom>
          <a:solidFill>
            <a:srgbClr val="E9EDEE"/>
          </a:solidFill>
          <a:ln w="9525" cap="flat" cmpd="sng">
            <a:solidFill>
              <a:srgbClr val="1A1A1A"/>
            </a:solidFill>
            <a:prstDash val="solid"/>
            <a:round/>
            <a:headEnd type="none" w="sm" len="sm"/>
            <a:tailEnd type="none" w="sm" len="sm"/>
          </a:ln>
        </p:spPr>
        <p:txBody>
          <a:bodyPr spcFirstLastPara="1" wrap="square" lIns="91425" tIns="91425" rIns="91425" bIns="91425" anchor="ctr"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Error type 3: Incorrect translation does not accurately represent the correct translation</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Major/minor: Minor</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latin typeface="Century Gothic"/>
                <a:ea typeface="Century Gothic"/>
                <a:cs typeface="Century Gothic"/>
                <a:sym typeface="Century Gothic"/>
              </a:rPr>
              <a:t>Error location 3: "academic annual meeting"</a:t>
            </a:r>
            <a:endParaRPr>
              <a:solidFill>
                <a:schemeClr val="dk1"/>
              </a:solidFill>
              <a:latin typeface="Century Gothic"/>
              <a:ea typeface="Century Gothic"/>
              <a:cs typeface="Century Gothic"/>
              <a:sym typeface="Century Gothic"/>
            </a:endParaRPr>
          </a:p>
          <a:p>
            <a:pPr marL="0" lvl="0" indent="0" algn="l" rtl="0">
              <a:lnSpc>
                <a:spcPct val="115000"/>
              </a:lnSpc>
              <a:spcBef>
                <a:spcPts val="0"/>
              </a:spcBef>
              <a:spcAft>
                <a:spcPts val="0"/>
              </a:spcAft>
              <a:buNone/>
            </a:pPr>
            <a:r>
              <a:rPr lang="en" b="1">
                <a:solidFill>
                  <a:schemeClr val="dk1"/>
                </a:solidFill>
                <a:latin typeface="Century Gothic"/>
                <a:ea typeface="Century Gothic"/>
                <a:cs typeface="Century Gothic"/>
                <a:sym typeface="Century Gothic"/>
              </a:rPr>
              <a:t>Explanation for error 3: The incorrect translation uses "academic annual meeting" instead of "academic annual conference," </a:t>
            </a:r>
            <a:endParaRPr b="1">
              <a:solidFill>
                <a:schemeClr val="dk1"/>
              </a:solidFill>
              <a:latin typeface="Century Gothic"/>
              <a:ea typeface="Century Gothic"/>
              <a:cs typeface="Century Gothic"/>
              <a:sym typeface="Century Gothic"/>
            </a:endParaRPr>
          </a:p>
        </p:txBody>
      </p:sp>
      <p:pic>
        <p:nvPicPr>
          <p:cNvPr id="601" name="Google Shape;601;p68"/>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602" name="Google Shape;602;p6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9"/>
          <p:cNvSpPr txBox="1">
            <a:spLocks noGrp="1"/>
          </p:cNvSpPr>
          <p:nvPr>
            <p:ph type="title"/>
          </p:nvPr>
        </p:nvSpPr>
        <p:spPr>
          <a:xfrm>
            <a:off x="394852" y="273844"/>
            <a:ext cx="833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3500">
                <a:solidFill>
                  <a:srgbClr val="1A1A1A"/>
                </a:solidFill>
              </a:rPr>
              <a:t>Key Advantages of InstructScore</a:t>
            </a:r>
            <a:endParaRPr sz="3500">
              <a:solidFill>
                <a:srgbClr val="1A1A1A"/>
              </a:solidFill>
            </a:endParaRPr>
          </a:p>
        </p:txBody>
      </p:sp>
      <p:sp>
        <p:nvSpPr>
          <p:cNvPr id="608" name="Google Shape;608;p69"/>
          <p:cNvSpPr txBox="1">
            <a:spLocks noGrp="1"/>
          </p:cNvSpPr>
          <p:nvPr>
            <p:ph type="body" idx="1"/>
          </p:nvPr>
        </p:nvSpPr>
        <p:spPr>
          <a:xfrm>
            <a:off x="483300" y="2936737"/>
            <a:ext cx="8177400" cy="10401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 sz="2400">
                <a:solidFill>
                  <a:srgbClr val="1A1A1A"/>
                </a:solidFill>
                <a:latin typeface="Raleway"/>
                <a:ea typeface="Raleway"/>
                <a:cs typeface="Raleway"/>
                <a:sym typeface="Raleway"/>
              </a:rPr>
              <a:t>We develop a </a:t>
            </a:r>
            <a:r>
              <a:rPr lang="en" sz="2400" b="1">
                <a:solidFill>
                  <a:srgbClr val="1A1A1A"/>
                </a:solidFill>
                <a:latin typeface="Raleway"/>
                <a:ea typeface="Raleway"/>
                <a:cs typeface="Raleway"/>
                <a:sym typeface="Raleway"/>
              </a:rPr>
              <a:t>new model-based evaluation metric</a:t>
            </a:r>
            <a:r>
              <a:rPr lang="en" sz="2400">
                <a:solidFill>
                  <a:srgbClr val="1A1A1A"/>
                </a:solidFill>
                <a:latin typeface="Raleway"/>
                <a:ea typeface="Raleway"/>
                <a:cs typeface="Raleway"/>
                <a:sym typeface="Raleway"/>
              </a:rPr>
              <a:t> for Explainable text generation-based metric and leverage automatic feedback to </a:t>
            </a:r>
            <a:r>
              <a:rPr lang="en" sz="2400" b="1">
                <a:solidFill>
                  <a:srgbClr val="1A1A1A"/>
                </a:solidFill>
                <a:latin typeface="Raleway"/>
                <a:ea typeface="Raleway"/>
                <a:cs typeface="Raleway"/>
                <a:sym typeface="Raleway"/>
              </a:rPr>
              <a:t>align with human requirements</a:t>
            </a:r>
            <a:r>
              <a:rPr lang="en" sz="2400">
                <a:solidFill>
                  <a:srgbClr val="1A1A1A"/>
                </a:solidFill>
                <a:latin typeface="Raleway"/>
                <a:ea typeface="Raleway"/>
                <a:cs typeface="Raleway"/>
                <a:sym typeface="Raleway"/>
              </a:rPr>
              <a:t>!</a:t>
            </a:r>
            <a:endParaRPr sz="2400"/>
          </a:p>
        </p:txBody>
      </p:sp>
      <p:sp>
        <p:nvSpPr>
          <p:cNvPr id="609" name="Google Shape;609;p69"/>
          <p:cNvSpPr txBox="1">
            <a:spLocks noGrp="1"/>
          </p:cNvSpPr>
          <p:nvPr>
            <p:ph type="title" idx="2"/>
          </p:nvPr>
        </p:nvSpPr>
        <p:spPr>
          <a:xfrm>
            <a:off x="471200" y="1054913"/>
            <a:ext cx="7310700" cy="1107300"/>
          </a:xfrm>
          <a:prstGeom prst="rect">
            <a:avLst/>
          </a:prstGeom>
        </p:spPr>
        <p:txBody>
          <a:bodyPr spcFirstLastPara="1" wrap="square" lIns="91425" tIns="45700" rIns="91425" bIns="45700" anchor="t" anchorCtr="0">
            <a:noAutofit/>
          </a:bodyPr>
          <a:lstStyle/>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latin typeface="Arial"/>
                <a:ea typeface="Arial"/>
                <a:cs typeface="Arial"/>
                <a:sym typeface="Arial"/>
              </a:rPr>
              <a:t>Compact yet competitive</a:t>
            </a:r>
            <a:endParaRPr sz="2400" b="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highlight>
                  <a:schemeClr val="lt1"/>
                </a:highlight>
                <a:latin typeface="Arial"/>
                <a:ea typeface="Arial"/>
                <a:cs typeface="Arial"/>
                <a:sym typeface="Arial"/>
              </a:rPr>
              <a:t>Explainability</a:t>
            </a:r>
            <a:endParaRPr sz="2400" b="0">
              <a:solidFill>
                <a:schemeClr val="dk1"/>
              </a:solidFill>
              <a:highlight>
                <a:schemeClr val="lt1"/>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latin typeface="Arial"/>
                <a:ea typeface="Arial"/>
                <a:cs typeface="Arial"/>
                <a:sym typeface="Arial"/>
              </a:rPr>
              <a:t>Easy to use</a:t>
            </a:r>
            <a:endParaRPr sz="2400" b="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highlight>
                  <a:schemeClr val="lt1"/>
                </a:highlight>
                <a:latin typeface="Arial"/>
                <a:ea typeface="Arial"/>
                <a:cs typeface="Arial"/>
                <a:sym typeface="Arial"/>
              </a:rPr>
              <a:t>Generalizability (No human ratings are required!)</a:t>
            </a:r>
            <a:endParaRPr sz="2400" b="0">
              <a:solidFill>
                <a:srgbClr val="595959"/>
              </a:solidFill>
              <a:latin typeface="Lato"/>
              <a:ea typeface="Lato"/>
              <a:cs typeface="Lato"/>
              <a:sym typeface="Lato"/>
            </a:endParaRPr>
          </a:p>
          <a:p>
            <a:pPr marL="0" lvl="0" indent="0" algn="l" rtl="0">
              <a:spcBef>
                <a:spcPts val="0"/>
              </a:spcBef>
              <a:spcAft>
                <a:spcPts val="0"/>
              </a:spcAft>
              <a:buNone/>
            </a:pPr>
            <a:endParaRPr sz="2400"/>
          </a:p>
        </p:txBody>
      </p:sp>
      <p:pic>
        <p:nvPicPr>
          <p:cNvPr id="610" name="Google Shape;610;p69"/>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611" name="Google Shape;611;p69"/>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77</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15"/>
        <p:cNvGrpSpPr/>
        <p:nvPr/>
      </p:nvGrpSpPr>
      <p:grpSpPr>
        <a:xfrm>
          <a:off x="0" y="0"/>
          <a:ext cx="0" cy="0"/>
          <a:chOff x="0" y="0"/>
          <a:chExt cx="0" cy="0"/>
        </a:xfrm>
      </p:grpSpPr>
      <p:sp>
        <p:nvSpPr>
          <p:cNvPr id="616" name="Google Shape;616;p70"/>
          <p:cNvSpPr txBox="1">
            <a:spLocks noGrp="1"/>
          </p:cNvSpPr>
          <p:nvPr>
            <p:ph type="title"/>
          </p:nvPr>
        </p:nvSpPr>
        <p:spPr>
          <a:xfrm>
            <a:off x="394852" y="273844"/>
            <a:ext cx="833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 sz="3500">
                <a:solidFill>
                  <a:srgbClr val="1A1A1A"/>
                </a:solidFill>
              </a:rPr>
              <a:t>Future Direction</a:t>
            </a:r>
            <a:endParaRPr sz="3500">
              <a:solidFill>
                <a:srgbClr val="1A1A1A"/>
              </a:solidFill>
            </a:endParaRPr>
          </a:p>
        </p:txBody>
      </p:sp>
      <p:sp>
        <p:nvSpPr>
          <p:cNvPr id="617" name="Google Shape;617;p70"/>
          <p:cNvSpPr txBox="1">
            <a:spLocks noGrp="1"/>
          </p:cNvSpPr>
          <p:nvPr>
            <p:ph type="title" idx="2"/>
          </p:nvPr>
        </p:nvSpPr>
        <p:spPr>
          <a:xfrm>
            <a:off x="471200" y="1054950"/>
            <a:ext cx="8395200" cy="2481600"/>
          </a:xfrm>
          <a:prstGeom prst="rect">
            <a:avLst/>
          </a:prstGeom>
        </p:spPr>
        <p:txBody>
          <a:bodyPr spcFirstLastPara="1" wrap="square" lIns="91425" tIns="45700" rIns="91425" bIns="45700" anchor="t" anchorCtr="0">
            <a:noAutofit/>
          </a:bodyPr>
          <a:lstStyle/>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latin typeface="Arial"/>
                <a:ea typeface="Arial"/>
                <a:cs typeface="Arial"/>
                <a:sym typeface="Arial"/>
              </a:rPr>
              <a:t>Use fine-grained feedback to guide text generation</a:t>
            </a:r>
            <a:endParaRPr sz="2400" b="0">
              <a:solidFill>
                <a:schemeClr val="dk1"/>
              </a:solidFill>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highlight>
                  <a:schemeClr val="lt1"/>
                </a:highlight>
                <a:latin typeface="Arial"/>
                <a:ea typeface="Arial"/>
                <a:cs typeface="Arial"/>
                <a:sym typeface="Arial"/>
              </a:rPr>
              <a:t>Better incorporate human rating data and synthetic data</a:t>
            </a:r>
            <a:endParaRPr sz="2400" b="0">
              <a:solidFill>
                <a:schemeClr val="dk1"/>
              </a:solidFill>
              <a:highlight>
                <a:schemeClr val="lt1"/>
              </a:highlight>
              <a:latin typeface="Arial"/>
              <a:ea typeface="Arial"/>
              <a:cs typeface="Arial"/>
              <a:sym typeface="Arial"/>
            </a:endParaRPr>
          </a:p>
          <a:p>
            <a:pPr marL="457200" lvl="0" indent="-381000" algn="l" rtl="0">
              <a:lnSpc>
                <a:spcPct val="115000"/>
              </a:lnSpc>
              <a:spcBef>
                <a:spcPts val="0"/>
              </a:spcBef>
              <a:spcAft>
                <a:spcPts val="0"/>
              </a:spcAft>
              <a:buClr>
                <a:schemeClr val="dk1"/>
              </a:buClr>
              <a:buSzPts val="2400"/>
              <a:buFont typeface="Arial"/>
              <a:buAutoNum type="arabicPeriod"/>
            </a:pPr>
            <a:r>
              <a:rPr lang="en" sz="2400" b="0">
                <a:solidFill>
                  <a:schemeClr val="dk1"/>
                </a:solidFill>
                <a:latin typeface="Arial"/>
                <a:ea typeface="Arial"/>
                <a:cs typeface="Arial"/>
                <a:sym typeface="Arial"/>
              </a:rPr>
              <a:t>Extend InstructScore to source-based setting and multilingual setting</a:t>
            </a:r>
            <a:endParaRPr sz="2400"/>
          </a:p>
        </p:txBody>
      </p:sp>
      <p:pic>
        <p:nvPicPr>
          <p:cNvPr id="618" name="Google Shape;618;p70"/>
          <p:cNvPicPr preferRelativeResize="0"/>
          <p:nvPr/>
        </p:nvPicPr>
        <p:blipFill>
          <a:blip r:embed="rId3">
            <a:alphaModFix/>
          </a:blip>
          <a:stretch>
            <a:fillRect/>
          </a:stretch>
        </p:blipFill>
        <p:spPr>
          <a:xfrm>
            <a:off x="6435019" y="4771631"/>
            <a:ext cx="2077576" cy="309881"/>
          </a:xfrm>
          <a:prstGeom prst="rect">
            <a:avLst/>
          </a:prstGeom>
          <a:noFill/>
          <a:ln>
            <a:noFill/>
          </a:ln>
        </p:spPr>
      </p:pic>
      <p:sp>
        <p:nvSpPr>
          <p:cNvPr id="619" name="Google Shape;619;p70"/>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p71"/>
          <p:cNvSpPr txBox="1">
            <a:spLocks noGrp="1"/>
          </p:cNvSpPr>
          <p:nvPr>
            <p:ph type="title"/>
          </p:nvPr>
        </p:nvSpPr>
        <p:spPr>
          <a:xfrm>
            <a:off x="406952" y="339319"/>
            <a:ext cx="8330100" cy="3498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990"/>
              <a:buFont typeface="Arial"/>
              <a:buNone/>
            </a:pPr>
            <a:r>
              <a:rPr lang="en-US" sz="3350" dirty="0" err="1">
                <a:solidFill>
                  <a:srgbClr val="1A1A1A"/>
                </a:solidFill>
                <a:latin typeface="Raleway"/>
                <a:ea typeface="Raleway"/>
                <a:cs typeface="Raleway"/>
                <a:sym typeface="Raleway"/>
              </a:rPr>
              <a:t>SEScore</a:t>
            </a:r>
            <a:r>
              <a:rPr lang="en-US" sz="3350" dirty="0">
                <a:solidFill>
                  <a:srgbClr val="1A1A1A"/>
                </a:solidFill>
                <a:latin typeface="Raleway"/>
                <a:ea typeface="Raleway"/>
                <a:cs typeface="Raleway"/>
                <a:sym typeface="Raleway"/>
              </a:rPr>
              <a:t>/</a:t>
            </a:r>
            <a:r>
              <a:rPr lang="en-US" sz="3350" dirty="0" err="1">
                <a:solidFill>
                  <a:srgbClr val="1A1A1A"/>
                </a:solidFill>
                <a:latin typeface="Raleway"/>
                <a:ea typeface="Raleway"/>
                <a:cs typeface="Raleway"/>
                <a:sym typeface="Raleway"/>
              </a:rPr>
              <a:t>InstructScore</a:t>
            </a:r>
            <a:endParaRPr sz="3350" dirty="0">
              <a:solidFill>
                <a:srgbClr val="1A1A1A"/>
              </a:solidFill>
              <a:latin typeface="Raleway"/>
              <a:ea typeface="Raleway"/>
              <a:cs typeface="Raleway"/>
              <a:sym typeface="Raleway"/>
            </a:endParaRPr>
          </a:p>
          <a:p>
            <a:pPr marL="0" lvl="0" indent="0" algn="l" rtl="0">
              <a:spcBef>
                <a:spcPts val="0"/>
              </a:spcBef>
              <a:spcAft>
                <a:spcPts val="0"/>
              </a:spcAft>
              <a:buNone/>
            </a:pPr>
            <a:endParaRPr dirty="0"/>
          </a:p>
        </p:txBody>
      </p:sp>
      <p:sp>
        <p:nvSpPr>
          <p:cNvPr id="625" name="Google Shape;625;p71"/>
          <p:cNvSpPr txBox="1">
            <a:spLocks noGrp="1"/>
          </p:cNvSpPr>
          <p:nvPr>
            <p:ph type="body" idx="1"/>
          </p:nvPr>
        </p:nvSpPr>
        <p:spPr>
          <a:xfrm>
            <a:off x="547550" y="1177742"/>
            <a:ext cx="8177400" cy="1582800"/>
          </a:xfrm>
          <a:prstGeom prst="rect">
            <a:avLst/>
          </a:prstGeom>
        </p:spPr>
        <p:txBody>
          <a:bodyPr spcFirstLastPara="1" wrap="square" lIns="91425" tIns="45700" rIns="91425" bIns="45700" anchor="t" anchorCtr="0">
            <a:noAutofit/>
          </a:bodyPr>
          <a:lstStyle/>
          <a:p>
            <a:pPr marL="0" lvl="0" indent="0" algn="l" rtl="0">
              <a:spcBef>
                <a:spcPts val="750"/>
              </a:spcBef>
              <a:spcAft>
                <a:spcPts val="0"/>
              </a:spcAft>
              <a:buNone/>
            </a:pPr>
            <a:r>
              <a:rPr lang="en" b="1" dirty="0" err="1"/>
              <a:t>Arxiv</a:t>
            </a:r>
            <a:r>
              <a:rPr lang="en" b="1" dirty="0"/>
              <a:t>: </a:t>
            </a:r>
            <a:r>
              <a:rPr lang="en" dirty="0"/>
              <a:t>https://</a:t>
            </a:r>
            <a:r>
              <a:rPr lang="en" dirty="0" err="1"/>
              <a:t>arxiv.org</a:t>
            </a:r>
            <a:r>
              <a:rPr lang="en" dirty="0"/>
              <a:t>/abs/2305.14282</a:t>
            </a:r>
            <a:endParaRPr dirty="0"/>
          </a:p>
          <a:p>
            <a:pPr marL="0" lvl="0" indent="0" algn="l" rtl="0">
              <a:spcBef>
                <a:spcPts val="750"/>
              </a:spcBef>
              <a:spcAft>
                <a:spcPts val="0"/>
              </a:spcAft>
              <a:buNone/>
            </a:pPr>
            <a:r>
              <a:rPr lang="en" b="1" dirty="0" err="1"/>
              <a:t>Github</a:t>
            </a:r>
            <a:r>
              <a:rPr lang="en" b="1" dirty="0"/>
              <a:t>: </a:t>
            </a:r>
            <a:r>
              <a:rPr lang="en" dirty="0"/>
              <a:t>https://</a:t>
            </a:r>
            <a:r>
              <a:rPr lang="en" dirty="0" err="1"/>
              <a:t>github.com</a:t>
            </a:r>
            <a:r>
              <a:rPr lang="en" dirty="0"/>
              <a:t>/xu1998hz/SEScore3</a:t>
            </a:r>
            <a:endParaRPr dirty="0"/>
          </a:p>
          <a:p>
            <a:pPr marL="0" lvl="0" indent="0" algn="l" rtl="0">
              <a:spcBef>
                <a:spcPts val="750"/>
              </a:spcBef>
              <a:spcAft>
                <a:spcPts val="0"/>
              </a:spcAft>
              <a:buNone/>
            </a:pPr>
            <a:r>
              <a:rPr lang="en" b="1" dirty="0" err="1"/>
              <a:t>HuggingFace</a:t>
            </a:r>
            <a:r>
              <a:rPr lang="en" b="1" dirty="0"/>
              <a:t>: </a:t>
            </a:r>
            <a:r>
              <a:rPr lang="en" dirty="0"/>
              <a:t>https://</a:t>
            </a:r>
            <a:r>
              <a:rPr lang="en" dirty="0" err="1"/>
              <a:t>huggingface.co</a:t>
            </a:r>
            <a:r>
              <a:rPr lang="en" dirty="0"/>
              <a:t>/xu1998hz/</a:t>
            </a:r>
            <a:r>
              <a:rPr lang="en" dirty="0" err="1"/>
              <a:t>InstructScore</a:t>
            </a:r>
            <a:endParaRPr dirty="0"/>
          </a:p>
          <a:p>
            <a:pPr marL="0" lvl="0" indent="0" algn="l" rtl="0">
              <a:spcBef>
                <a:spcPts val="750"/>
              </a:spcBef>
              <a:spcAft>
                <a:spcPts val="0"/>
              </a:spcAft>
              <a:buNone/>
            </a:pPr>
            <a:endParaRPr dirty="0"/>
          </a:p>
        </p:txBody>
      </p:sp>
      <p:pic>
        <p:nvPicPr>
          <p:cNvPr id="626" name="Google Shape;626;p71"/>
          <p:cNvPicPr preferRelativeResize="0"/>
          <p:nvPr/>
        </p:nvPicPr>
        <p:blipFill>
          <a:blip r:embed="rId3">
            <a:alphaModFix/>
          </a:blip>
          <a:stretch>
            <a:fillRect/>
          </a:stretch>
        </p:blipFill>
        <p:spPr>
          <a:xfrm>
            <a:off x="612900" y="3249181"/>
            <a:ext cx="1363087" cy="1416751"/>
          </a:xfrm>
          <a:prstGeom prst="rect">
            <a:avLst/>
          </a:prstGeom>
          <a:noFill/>
          <a:ln>
            <a:noFill/>
          </a:ln>
        </p:spPr>
      </p:pic>
      <p:sp>
        <p:nvSpPr>
          <p:cNvPr id="627" name="Google Shape;627;p71"/>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 name="Picture 2" descr="Cartoon Bomb Images - Free Download on Freepik">
            <a:extLst>
              <a:ext uri="{FF2B5EF4-FFF2-40B4-BE49-F238E27FC236}">
                <a16:creationId xmlns:a16="http://schemas.microsoft.com/office/drawing/2014/main" id="{7D02B6E7-E86E-C9B6-567F-A99BC5EB2412}"/>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368998" y="2724544"/>
            <a:ext cx="1546875" cy="154687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Cartoon Bomb Images - Free Download on Freepik">
            <a:extLst>
              <a:ext uri="{FF2B5EF4-FFF2-40B4-BE49-F238E27FC236}">
                <a16:creationId xmlns:a16="http://schemas.microsoft.com/office/drawing/2014/main" id="{54C2A593-8DAC-B813-94E7-413C9E721FA4}"/>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502950" y="2159717"/>
            <a:ext cx="1546875" cy="15468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artoon Bomb Images - Free Download on Freepik">
            <a:extLst>
              <a:ext uri="{FF2B5EF4-FFF2-40B4-BE49-F238E27FC236}">
                <a16:creationId xmlns:a16="http://schemas.microsoft.com/office/drawing/2014/main" id="{A57D8823-6DF4-C03B-4966-4F660A7A9091}"/>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454132" y="3209268"/>
            <a:ext cx="1546875" cy="154687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7577B9A4-1117-EF95-30C0-0729FE734534}"/>
              </a:ext>
            </a:extLst>
          </p:cNvPr>
          <p:cNvSpPr>
            <a:spLocks noGrp="1"/>
          </p:cNvSpPr>
          <p:nvPr>
            <p:ph idx="1"/>
          </p:nvPr>
        </p:nvSpPr>
        <p:spPr>
          <a:xfrm>
            <a:off x="419235" y="1157260"/>
            <a:ext cx="2244881" cy="506450"/>
          </a:xfrm>
        </p:spPr>
        <p:txBody>
          <a:bodyPr>
            <a:noAutofit/>
          </a:bodyPr>
          <a:lstStyle/>
          <a:p>
            <a:pPr marL="0" indent="0">
              <a:buNone/>
            </a:pPr>
            <a:r>
              <a:rPr lang="en-US" sz="2400" b="1" dirty="0"/>
              <a:t>Rule-based 	      					</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2" name="Title 1">
            <a:extLst>
              <a:ext uri="{FF2B5EF4-FFF2-40B4-BE49-F238E27FC236}">
                <a16:creationId xmlns:a16="http://schemas.microsoft.com/office/drawing/2014/main" id="{F6A03D00-6E9F-476A-5282-3B952E46D1DA}"/>
              </a:ext>
            </a:extLst>
          </p:cNvPr>
          <p:cNvSpPr>
            <a:spLocks noGrp="1"/>
          </p:cNvSpPr>
          <p:nvPr>
            <p:ph type="title"/>
          </p:nvPr>
        </p:nvSpPr>
        <p:spPr>
          <a:xfrm>
            <a:off x="348094" y="273845"/>
            <a:ext cx="8354295" cy="445770"/>
          </a:xfrm>
        </p:spPr>
        <p:txBody>
          <a:bodyPr/>
          <a:lstStyle/>
          <a:p>
            <a:r>
              <a:rPr lang="en-US" sz="3600" dirty="0"/>
              <a:t>Rule-based vs Learned Metric </a:t>
            </a:r>
          </a:p>
        </p:txBody>
      </p:sp>
      <p:sp>
        <p:nvSpPr>
          <p:cNvPr id="37" name="Content Placeholder 2">
            <a:extLst>
              <a:ext uri="{FF2B5EF4-FFF2-40B4-BE49-F238E27FC236}">
                <a16:creationId xmlns:a16="http://schemas.microsoft.com/office/drawing/2014/main" id="{BF45DDDB-194D-EB75-379F-78099A966D67}"/>
              </a:ext>
            </a:extLst>
          </p:cNvPr>
          <p:cNvSpPr txBox="1">
            <a:spLocks/>
          </p:cNvSpPr>
          <p:nvPr/>
        </p:nvSpPr>
        <p:spPr>
          <a:xfrm>
            <a:off x="2908304" y="1160794"/>
            <a:ext cx="2769748" cy="405122"/>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Supervised Metric     	     </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38" name="Content Placeholder 2">
            <a:extLst>
              <a:ext uri="{FF2B5EF4-FFF2-40B4-BE49-F238E27FC236}">
                <a16:creationId xmlns:a16="http://schemas.microsoft.com/office/drawing/2014/main" id="{24263C6F-DEDD-6840-8536-FDC8511FA3FA}"/>
              </a:ext>
            </a:extLst>
          </p:cNvPr>
          <p:cNvSpPr txBox="1">
            <a:spLocks/>
          </p:cNvSpPr>
          <p:nvPr/>
        </p:nvSpPr>
        <p:spPr>
          <a:xfrm>
            <a:off x="6073699" y="1157260"/>
            <a:ext cx="3139070" cy="391014"/>
          </a:xfrm>
          <a:prstGeom prst="rect">
            <a:avLst/>
          </a:prstGeom>
        </p:spPr>
        <p:txBody>
          <a:bodyPr vert="horz" lIns="68580" tIns="34290" rIns="68580" bIns="34290" rtlCol="0">
            <a:no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400" b="1" dirty="0"/>
              <a:t>Unsupervised Metric</a:t>
            </a:r>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endParaRPr lang="en-US" sz="2400" b="1" dirty="0"/>
          </a:p>
          <a:p>
            <a:pPr marL="0" indent="0">
              <a:buNone/>
            </a:pPr>
            <a:r>
              <a:rPr lang="en-US" sz="2400" b="1" dirty="0"/>
              <a:t>  </a:t>
            </a:r>
          </a:p>
          <a:p>
            <a:pPr marL="0" indent="0">
              <a:buNone/>
            </a:pPr>
            <a:r>
              <a:rPr lang="en-US" sz="2400" b="1" dirty="0"/>
              <a:t>  </a:t>
            </a:r>
          </a:p>
        </p:txBody>
      </p:sp>
      <p:sp>
        <p:nvSpPr>
          <p:cNvPr id="11" name="Content Placeholder 2">
            <a:extLst>
              <a:ext uri="{FF2B5EF4-FFF2-40B4-BE49-F238E27FC236}">
                <a16:creationId xmlns:a16="http://schemas.microsoft.com/office/drawing/2014/main" id="{22378280-12B8-B63F-9878-789D05949495}"/>
              </a:ext>
            </a:extLst>
          </p:cNvPr>
          <p:cNvSpPr txBox="1">
            <a:spLocks/>
          </p:cNvSpPr>
          <p:nvPr/>
        </p:nvSpPr>
        <p:spPr>
          <a:xfrm>
            <a:off x="488738" y="1780164"/>
            <a:ext cx="1594220" cy="2710720"/>
          </a:xfrm>
          <a:prstGeom prst="rect">
            <a:avLst/>
          </a:prstGeom>
        </p:spPr>
        <p:txBody>
          <a:bodyPr vert="horz" lIns="68580" tIns="34290" rIns="68580" bIns="34290" rtlCol="0">
            <a:normAutofit lnSpcReduction="10000"/>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Tx/>
              <a:buChar char="-"/>
            </a:pPr>
            <a:r>
              <a:rPr lang="en-US" sz="2100" b="1" dirty="0"/>
              <a:t>BLEU</a:t>
            </a:r>
          </a:p>
          <a:p>
            <a:pPr>
              <a:buFontTx/>
              <a:buChar char="-"/>
            </a:pPr>
            <a:r>
              <a:rPr lang="en-US" sz="2100" b="1" dirty="0" err="1"/>
              <a:t>chrF</a:t>
            </a:r>
            <a:endParaRPr lang="en-US" sz="2100" b="1" dirty="0"/>
          </a:p>
          <a:p>
            <a:pPr>
              <a:buFontTx/>
              <a:buChar char="-"/>
            </a:pPr>
            <a:r>
              <a:rPr lang="en-US" sz="2100" b="1" dirty="0"/>
              <a:t>TER</a:t>
            </a:r>
          </a:p>
          <a:p>
            <a:pPr>
              <a:buFontTx/>
              <a:buChar char="-"/>
            </a:pPr>
            <a:r>
              <a:rPr lang="en-US" sz="2100" b="1" dirty="0"/>
              <a:t>ROUGE</a:t>
            </a:r>
          </a:p>
          <a:p>
            <a:pPr marL="0" indent="0">
              <a:buNone/>
            </a:pPr>
            <a:r>
              <a:rPr lang="en-US" sz="2100" b="1" dirty="0"/>
              <a:t>	</a:t>
            </a:r>
          </a:p>
          <a:p>
            <a:pPr marL="0" indent="0">
              <a:buNone/>
            </a:pPr>
            <a:r>
              <a:rPr lang="en-US" sz="2100" b="1" dirty="0"/>
              <a:t>		</a:t>
            </a:r>
          </a:p>
        </p:txBody>
      </p:sp>
      <p:sp>
        <p:nvSpPr>
          <p:cNvPr id="12" name="Content Placeholder 2">
            <a:extLst>
              <a:ext uri="{FF2B5EF4-FFF2-40B4-BE49-F238E27FC236}">
                <a16:creationId xmlns:a16="http://schemas.microsoft.com/office/drawing/2014/main" id="{7E211852-0276-0378-4F93-B2D05CF34E26}"/>
              </a:ext>
            </a:extLst>
          </p:cNvPr>
          <p:cNvSpPr txBox="1">
            <a:spLocks/>
          </p:cNvSpPr>
          <p:nvPr/>
        </p:nvSpPr>
        <p:spPr>
          <a:xfrm>
            <a:off x="3541321" y="1710590"/>
            <a:ext cx="1594220" cy="2130174"/>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Tx/>
              <a:buChar char="-"/>
            </a:pPr>
            <a:r>
              <a:rPr lang="en-US" sz="2100" b="1" dirty="0"/>
              <a:t>BLEURT</a:t>
            </a:r>
          </a:p>
          <a:p>
            <a:pPr>
              <a:buFontTx/>
              <a:buChar char="-"/>
            </a:pPr>
            <a:r>
              <a:rPr lang="en-US" sz="2100" b="1" dirty="0"/>
              <a:t>COMET	</a:t>
            </a:r>
          </a:p>
          <a:p>
            <a:pPr marL="0" indent="0">
              <a:buNone/>
            </a:pPr>
            <a:r>
              <a:rPr lang="en-US" sz="2100" b="1" dirty="0"/>
              <a:t>		</a:t>
            </a:r>
          </a:p>
        </p:txBody>
      </p:sp>
      <p:sp>
        <p:nvSpPr>
          <p:cNvPr id="13" name="Content Placeholder 2">
            <a:extLst>
              <a:ext uri="{FF2B5EF4-FFF2-40B4-BE49-F238E27FC236}">
                <a16:creationId xmlns:a16="http://schemas.microsoft.com/office/drawing/2014/main" id="{4B4281E1-D8E0-0441-EB0B-B775257A17D9}"/>
              </a:ext>
            </a:extLst>
          </p:cNvPr>
          <p:cNvSpPr txBox="1">
            <a:spLocks/>
          </p:cNvSpPr>
          <p:nvPr/>
        </p:nvSpPr>
        <p:spPr>
          <a:xfrm>
            <a:off x="6593904" y="1710590"/>
            <a:ext cx="1758549" cy="239072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Tx/>
              <a:buChar char="-"/>
            </a:pPr>
            <a:r>
              <a:rPr lang="en-US" sz="2100" b="1" dirty="0" err="1"/>
              <a:t>BERTScore</a:t>
            </a:r>
            <a:endParaRPr lang="en-US" sz="2100" b="1" dirty="0"/>
          </a:p>
          <a:p>
            <a:pPr>
              <a:buFontTx/>
              <a:buChar char="-"/>
            </a:pPr>
            <a:r>
              <a:rPr lang="en-US" sz="2100" b="1" dirty="0"/>
              <a:t>PRISM</a:t>
            </a:r>
          </a:p>
          <a:p>
            <a:pPr>
              <a:buFontTx/>
              <a:buChar char="-"/>
            </a:pPr>
            <a:r>
              <a:rPr lang="en-US" sz="2100" b="1" dirty="0" err="1"/>
              <a:t>BARTScore</a:t>
            </a:r>
            <a:endParaRPr lang="en-US" sz="2100" b="1" dirty="0"/>
          </a:p>
          <a:p>
            <a:pPr marL="0" indent="0">
              <a:buNone/>
            </a:pPr>
            <a:r>
              <a:rPr lang="en-US" sz="2100" b="1" dirty="0"/>
              <a:t>		</a:t>
            </a:r>
          </a:p>
        </p:txBody>
      </p:sp>
      <p:sp>
        <p:nvSpPr>
          <p:cNvPr id="23" name="Content Placeholder 2">
            <a:extLst>
              <a:ext uri="{FF2B5EF4-FFF2-40B4-BE49-F238E27FC236}">
                <a16:creationId xmlns:a16="http://schemas.microsoft.com/office/drawing/2014/main" id="{121982BF-9215-F226-C17C-6C8E343436CD}"/>
              </a:ext>
            </a:extLst>
          </p:cNvPr>
          <p:cNvSpPr txBox="1">
            <a:spLocks/>
          </p:cNvSpPr>
          <p:nvPr/>
        </p:nvSpPr>
        <p:spPr>
          <a:xfrm>
            <a:off x="308941" y="3407251"/>
            <a:ext cx="2512270" cy="778563"/>
          </a:xfrm>
          <a:prstGeom prst="rect">
            <a:avLst/>
          </a:prstGeom>
        </p:spPr>
        <p:txBody>
          <a:bodyPr vert="horz" lIns="68580" tIns="34290" rIns="68580" bIns="34290" rtlCol="0">
            <a:normAutofit fontScale="92500" lnSpcReduction="10000"/>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100" b="1" dirty="0">
                <a:solidFill>
                  <a:srgbClr val="FF0000"/>
                </a:solidFill>
              </a:rPr>
              <a:t>Surface form difference		</a:t>
            </a:r>
          </a:p>
        </p:txBody>
      </p:sp>
      <p:sp>
        <p:nvSpPr>
          <p:cNvPr id="25" name="Content Placeholder 2">
            <a:extLst>
              <a:ext uri="{FF2B5EF4-FFF2-40B4-BE49-F238E27FC236}">
                <a16:creationId xmlns:a16="http://schemas.microsoft.com/office/drawing/2014/main" id="{4B546C4C-3886-CD1A-E4A6-8D6E550A2B97}"/>
              </a:ext>
            </a:extLst>
          </p:cNvPr>
          <p:cNvSpPr txBox="1">
            <a:spLocks/>
          </p:cNvSpPr>
          <p:nvPr/>
        </p:nvSpPr>
        <p:spPr>
          <a:xfrm>
            <a:off x="3452373" y="2571750"/>
            <a:ext cx="1842598" cy="7785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100" b="1" dirty="0">
                <a:solidFill>
                  <a:srgbClr val="FF0000"/>
                </a:solidFill>
              </a:rPr>
              <a:t>Overfitting	</a:t>
            </a:r>
          </a:p>
        </p:txBody>
      </p:sp>
      <p:sp>
        <p:nvSpPr>
          <p:cNvPr id="26" name="Content Placeholder 2">
            <a:extLst>
              <a:ext uri="{FF2B5EF4-FFF2-40B4-BE49-F238E27FC236}">
                <a16:creationId xmlns:a16="http://schemas.microsoft.com/office/drawing/2014/main" id="{6F9D061B-13B2-437D-0CAE-E0FD00F29AF3}"/>
              </a:ext>
            </a:extLst>
          </p:cNvPr>
          <p:cNvSpPr txBox="1">
            <a:spLocks/>
          </p:cNvSpPr>
          <p:nvPr/>
        </p:nvSpPr>
        <p:spPr>
          <a:xfrm>
            <a:off x="6087160" y="2827376"/>
            <a:ext cx="2943140" cy="778563"/>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Clr>
                <a:schemeClr val="accent1"/>
              </a:buClr>
              <a:buFont typeface="Arial"/>
              <a:buChar char="•"/>
              <a:defRPr sz="2800" kern="1200">
                <a:solidFill>
                  <a:schemeClr val="tx1"/>
                </a:solidFill>
                <a:latin typeface="Century Gothic" panose="020B0502020202020204" pitchFamily="34" charset="0"/>
                <a:ea typeface="+mn-ea"/>
                <a:cs typeface="+mn-cs"/>
              </a:defRPr>
            </a:lvl1pPr>
            <a:lvl2pPr marL="685800" indent="-228600" algn="l" defTabSz="914400" rtl="0" eaLnBrk="1" latinLnBrk="0" hangingPunct="1">
              <a:lnSpc>
                <a:spcPct val="90000"/>
              </a:lnSpc>
              <a:spcBef>
                <a:spcPts val="500"/>
              </a:spcBef>
              <a:buClr>
                <a:schemeClr val="accent1"/>
              </a:buClr>
              <a:buFont typeface="Arial"/>
              <a:buChar char="•"/>
              <a:defRPr sz="2400" kern="1200">
                <a:solidFill>
                  <a:schemeClr val="tx1"/>
                </a:solidFill>
                <a:latin typeface="Century Gothic" panose="020B0502020202020204" pitchFamily="34" charset="0"/>
                <a:ea typeface="+mn-ea"/>
                <a:cs typeface="+mn-cs"/>
              </a:defRPr>
            </a:lvl2pPr>
            <a:lvl3pPr marL="1143000" indent="-228600" algn="l" defTabSz="914400" rtl="0" eaLnBrk="1" latinLnBrk="0" hangingPunct="1">
              <a:lnSpc>
                <a:spcPct val="90000"/>
              </a:lnSpc>
              <a:spcBef>
                <a:spcPts val="500"/>
              </a:spcBef>
              <a:buClr>
                <a:schemeClr val="accent1"/>
              </a:buClr>
              <a:buFont typeface="Arial"/>
              <a:buChar char="•"/>
              <a:defRPr sz="2000" kern="1200">
                <a:solidFill>
                  <a:schemeClr val="tx1"/>
                </a:solidFill>
                <a:latin typeface="Century Gothic" panose="020B0502020202020204" pitchFamily="34" charset="0"/>
                <a:ea typeface="+mn-ea"/>
                <a:cs typeface="+mn-cs"/>
              </a:defRPr>
            </a:lvl3pPr>
            <a:lvl4pPr marL="16002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4pPr>
            <a:lvl5pPr marL="2057400" indent="-228600" algn="l" defTabSz="914400" rtl="0" eaLnBrk="1" latinLnBrk="0" hangingPunct="1">
              <a:lnSpc>
                <a:spcPct val="90000"/>
              </a:lnSpc>
              <a:spcBef>
                <a:spcPts val="500"/>
              </a:spcBef>
              <a:buClr>
                <a:schemeClr val="accent1"/>
              </a:buClr>
              <a:buFont typeface="Arial"/>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buNone/>
            </a:pPr>
            <a:r>
              <a:rPr lang="en-US" sz="2100" b="1" dirty="0">
                <a:solidFill>
                  <a:srgbClr val="FF0000"/>
                </a:solidFill>
              </a:rPr>
              <a:t>Deviate from human judgements	</a:t>
            </a:r>
          </a:p>
        </p:txBody>
      </p:sp>
    </p:spTree>
    <p:extLst>
      <p:ext uri="{BB962C8B-B14F-4D97-AF65-F5344CB8AC3E}">
        <p14:creationId xmlns:p14="http://schemas.microsoft.com/office/powerpoint/2010/main" val="2683070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7" grpId="0"/>
      <p:bldP spid="38" grpId="0"/>
      <p:bldP spid="11" grpId="0"/>
      <p:bldP spid="12" grpId="0"/>
      <p:bldP spid="13" grpId="0"/>
      <p:bldP spid="23" grpId="0"/>
      <p:bldP spid="25" grpId="0"/>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C890A-873E-0557-CF43-A65EA898FC14}"/>
              </a:ext>
            </a:extLst>
          </p:cNvPr>
          <p:cNvSpPr>
            <a:spLocks noGrp="1"/>
          </p:cNvSpPr>
          <p:nvPr>
            <p:ph type="title"/>
          </p:nvPr>
        </p:nvSpPr>
        <p:spPr>
          <a:xfrm>
            <a:off x="219636" y="367974"/>
            <a:ext cx="8354295" cy="445770"/>
          </a:xfrm>
        </p:spPr>
        <p:txBody>
          <a:bodyPr/>
          <a:lstStyle/>
          <a:p>
            <a:r>
              <a:rPr lang="en-US" sz="3600" dirty="0"/>
              <a:t>SEScore1&amp;2: Unsupervised Metric</a:t>
            </a:r>
          </a:p>
        </p:txBody>
      </p:sp>
      <p:sp>
        <p:nvSpPr>
          <p:cNvPr id="3" name="Content Placeholder 2">
            <a:extLst>
              <a:ext uri="{FF2B5EF4-FFF2-40B4-BE49-F238E27FC236}">
                <a16:creationId xmlns:a16="http://schemas.microsoft.com/office/drawing/2014/main" id="{9F67A49C-9291-B97F-11C3-B910CAE02D7A}"/>
              </a:ext>
            </a:extLst>
          </p:cNvPr>
          <p:cNvSpPr>
            <a:spLocks noGrp="1"/>
          </p:cNvSpPr>
          <p:nvPr>
            <p:ph idx="1"/>
          </p:nvPr>
        </p:nvSpPr>
        <p:spPr>
          <a:xfrm>
            <a:off x="121024" y="555811"/>
            <a:ext cx="8964706" cy="3948223"/>
          </a:xfrm>
        </p:spPr>
        <p:txBody>
          <a:bodyPr>
            <a:normAutofit fontScale="85000" lnSpcReduction="20000"/>
          </a:bodyPr>
          <a:lstStyle/>
          <a:p>
            <a:pPr marL="0" indent="0">
              <a:buNone/>
            </a:pPr>
            <a:endParaRPr lang="en-US" sz="3300" dirty="0"/>
          </a:p>
          <a:p>
            <a:pPr marL="385763" indent="-385763">
              <a:buAutoNum type="arabicPeriod"/>
            </a:pPr>
            <a:endParaRPr lang="en-US" sz="3300" dirty="0"/>
          </a:p>
          <a:p>
            <a:pPr marL="385763" indent="-385763">
              <a:buAutoNum type="arabicPeriod"/>
            </a:pPr>
            <a:r>
              <a:rPr lang="en-US" sz="3300" dirty="0"/>
              <a:t>Identify individual errors in the model outputs and Judge severity level of each error </a:t>
            </a:r>
          </a:p>
          <a:p>
            <a:pPr marL="385763" indent="-385763">
              <a:buAutoNum type="arabicPeriod"/>
            </a:pPr>
            <a:endParaRPr lang="en-US" sz="3300" dirty="0"/>
          </a:p>
          <a:p>
            <a:pPr marL="385763" indent="-385763">
              <a:buAutoNum type="arabicPeriod"/>
            </a:pPr>
            <a:r>
              <a:rPr lang="en-US" sz="3300" dirty="0"/>
              <a:t>Use data without human ratings to train a text generation metric</a:t>
            </a:r>
          </a:p>
          <a:p>
            <a:pPr marL="385763" indent="-385763">
              <a:buAutoNum type="arabicPeriod"/>
            </a:pPr>
            <a:endParaRPr lang="en-US" sz="3300" dirty="0"/>
          </a:p>
          <a:p>
            <a:pPr marL="385763" indent="-385763">
              <a:buAutoNum type="arabicPeriod"/>
            </a:pPr>
            <a:r>
              <a:rPr lang="en-US" sz="3300" dirty="0"/>
              <a:t>Large-scale synthetic data pretraining</a:t>
            </a:r>
          </a:p>
          <a:p>
            <a:pPr marL="0" indent="0">
              <a:buNone/>
            </a:pPr>
            <a:endParaRPr lang="en-US" sz="3300" dirty="0"/>
          </a:p>
        </p:txBody>
      </p:sp>
      <p:sp>
        <p:nvSpPr>
          <p:cNvPr id="5" name="TextBox 4">
            <a:extLst>
              <a:ext uri="{FF2B5EF4-FFF2-40B4-BE49-F238E27FC236}">
                <a16:creationId xmlns:a16="http://schemas.microsoft.com/office/drawing/2014/main" id="{17D40C35-BFF7-6295-C0B0-647DB7BC3C7D}"/>
              </a:ext>
            </a:extLst>
          </p:cNvPr>
          <p:cNvSpPr txBox="1"/>
          <p:nvPr/>
        </p:nvSpPr>
        <p:spPr>
          <a:xfrm>
            <a:off x="121024" y="4620280"/>
            <a:ext cx="8748346" cy="523220"/>
          </a:xfrm>
          <a:prstGeom prst="rect">
            <a:avLst/>
          </a:prstGeom>
          <a:noFill/>
        </p:spPr>
        <p:txBody>
          <a:bodyPr wrap="square">
            <a:spAutoFit/>
          </a:bodyPr>
          <a:lstStyle/>
          <a:p>
            <a:r>
              <a:rPr lang="en" sz="1400" dirty="0" err="1"/>
              <a:t>SEScore</a:t>
            </a:r>
            <a:r>
              <a:rPr lang="en" sz="1400" dirty="0"/>
              <a:t>: Learning Text Generation Metrics using Stratified Error Synthesis (Xu et al., EMNLP 2022)</a:t>
            </a:r>
          </a:p>
          <a:p>
            <a:r>
              <a:rPr lang="en" sz="1400" dirty="0" err="1"/>
              <a:t>SEScore</a:t>
            </a:r>
            <a:r>
              <a:rPr lang="en" sz="1400" dirty="0"/>
              <a:t> 2: Retrieval-Augmented Error Synthesis (Xu et al., ACL 2023) </a:t>
            </a:r>
          </a:p>
        </p:txBody>
      </p:sp>
    </p:spTree>
    <p:extLst>
      <p:ext uri="{BB962C8B-B14F-4D97-AF65-F5344CB8AC3E}">
        <p14:creationId xmlns:p14="http://schemas.microsoft.com/office/powerpoint/2010/main" val="308940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UC Santa Barbara Theme">
  <a:themeElements>
    <a:clrScheme name="UC Santa Barbara">
      <a:dk1>
        <a:srgbClr val="000000"/>
      </a:dk1>
      <a:lt1>
        <a:srgbClr val="FFFFFF"/>
      </a:lt1>
      <a:dk2>
        <a:srgbClr val="003660"/>
      </a:dk2>
      <a:lt2>
        <a:srgbClr val="FEBC11"/>
      </a:lt2>
      <a:accent1>
        <a:srgbClr val="04859B"/>
      </a:accent1>
      <a:accent2>
        <a:srgbClr val="798D38"/>
      </a:accent2>
      <a:accent3>
        <a:srgbClr val="0BA89A"/>
      </a:accent3>
      <a:accent4>
        <a:srgbClr val="EF5645"/>
      </a:accent4>
      <a:accent5>
        <a:srgbClr val="9CBEBE"/>
      </a:accent5>
      <a:accent6>
        <a:srgbClr val="DCD6CC"/>
      </a:accent6>
      <a:hlink>
        <a:srgbClr val="07518C"/>
      </a:hlink>
      <a:folHlink>
        <a:srgbClr val="A1AFB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TotalTime>
  <Words>4932</Words>
  <Application>Microsoft Macintosh PowerPoint</Application>
  <PresentationFormat>On-screen Show (16:9)</PresentationFormat>
  <Paragraphs>815</Paragraphs>
  <Slides>79</Slides>
  <Notes>72</Notes>
  <HiddenSlides>15</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79</vt:i4>
      </vt:variant>
    </vt:vector>
  </HeadingPairs>
  <TitlesOfParts>
    <vt:vector size="90" baseType="lpstr">
      <vt:lpstr>Lato</vt:lpstr>
      <vt:lpstr>Calibri</vt:lpstr>
      <vt:lpstr>times new roman</vt:lpstr>
      <vt:lpstr>Raleway</vt:lpstr>
      <vt:lpstr>Gill Sans</vt:lpstr>
      <vt:lpstr>Arial</vt:lpstr>
      <vt:lpstr>Comic Sans MS</vt:lpstr>
      <vt:lpstr>times new roman</vt:lpstr>
      <vt:lpstr>Helvetica</vt:lpstr>
      <vt:lpstr>Century Gothic</vt:lpstr>
      <vt:lpstr>UC Santa Barbara Theme</vt:lpstr>
      <vt:lpstr>Unsupervised and Explainable Text Generation Evaluation</vt:lpstr>
      <vt:lpstr>Is Google translate right?</vt:lpstr>
      <vt:lpstr>What does InstructScore comment on this mistake?</vt:lpstr>
      <vt:lpstr>What if we don’t understand target language?</vt:lpstr>
      <vt:lpstr>NLG Evaluation: Observations and Challenges</vt:lpstr>
      <vt:lpstr>Rule-based vs Learned Metric </vt:lpstr>
      <vt:lpstr>Challenge: Learning Unsupervised Metric</vt:lpstr>
      <vt:lpstr>Rule-based vs Learned Metric </vt:lpstr>
      <vt:lpstr>SEScore1&amp;2: Unsupervised Metric</vt:lpstr>
      <vt:lpstr>Our proposed method – SEScore1&amp;2 </vt:lpstr>
      <vt:lpstr>Our proposed method - SEScore </vt:lpstr>
      <vt:lpstr>Our proposed method - SEScore </vt:lpstr>
      <vt:lpstr>Can we mimic those error types and grading?</vt:lpstr>
      <vt:lpstr>Can we synthesize realistic model mistakes?</vt:lpstr>
      <vt:lpstr>Stratified Error Synthesis Overview (SEScore1)</vt:lpstr>
      <vt:lpstr>Stratified Error Synthesis Overview (SEScore1)</vt:lpstr>
      <vt:lpstr>Stratified Error Synthesis Overview (SEScore1)</vt:lpstr>
      <vt:lpstr>Stratified Error Synthesis Overview (SEScore1)</vt:lpstr>
      <vt:lpstr>SEScore2: synthesize realistic errors with retrieved examples at various severity levels </vt:lpstr>
      <vt:lpstr>Stratified Error Synthesis Overview (SEScore1)</vt:lpstr>
      <vt:lpstr>Stratified Error Synthesis Overview</vt:lpstr>
      <vt:lpstr>Severity Measure pipeline</vt:lpstr>
      <vt:lpstr>Quality Prediction Model (Training)</vt:lpstr>
      <vt:lpstr>Quality Prediction Model (Inference)</vt:lpstr>
      <vt:lpstr>Experimental Setup</vt:lpstr>
      <vt:lpstr>Experimental Details</vt:lpstr>
      <vt:lpstr>Do we need separate metrics for each text generation task?</vt:lpstr>
      <vt:lpstr>SEScore1&amp;2 can be used to evaluate Machine Translation</vt:lpstr>
      <vt:lpstr>SEScore1&amp;2 can be used to evaluate Machine Translation</vt:lpstr>
      <vt:lpstr>SEScore1&amp;2 can be used to evaluate Speech Translation</vt:lpstr>
      <vt:lpstr>SEScore1&amp;2 can be used to evaluate Data-to-Text</vt:lpstr>
      <vt:lpstr>SEScore1&amp;2 can be used to evaluate BAGEL Dialogue</vt:lpstr>
      <vt:lpstr>How about SEScore1&amp;2’s overall performance?</vt:lpstr>
      <vt:lpstr>Do we need separate metrics for same target language Machine Translation directions?</vt:lpstr>
      <vt:lpstr>SEScore1&amp;2 can be used to evaluate Y-&gt;X (en) directions</vt:lpstr>
      <vt:lpstr>SEScore1&amp;2 can be used to evaluate Y-&gt;X (en) directions </vt:lpstr>
      <vt:lpstr>Do we need separate metrics for each domain of the same language and task?</vt:lpstr>
      <vt:lpstr>SEScore1&amp;2 can be used to evaluate different domains</vt:lpstr>
      <vt:lpstr>SEScore1&amp;2 can be used to evaluate different domains</vt:lpstr>
      <vt:lpstr>Can existing metrics correlate with experts?</vt:lpstr>
      <vt:lpstr>Why does SEScore1&amp;2 work?</vt:lpstr>
      <vt:lpstr>Is fine-tuning dangerous for metrics?</vt:lpstr>
      <vt:lpstr>Is retrieval augmented synthesis better than random token perturbations?</vt:lpstr>
      <vt:lpstr>Is severity measure important to the data synthesis? </vt:lpstr>
      <vt:lpstr>How to interpret SEScore1&amp;2?</vt:lpstr>
      <vt:lpstr>Generating Explanation for Metric</vt:lpstr>
      <vt:lpstr>InstructScore (EMNLP 2023)</vt:lpstr>
      <vt:lpstr>Challenges in Fine-grained Auto Evaluation of NLG</vt:lpstr>
      <vt:lpstr>InstructScore Pipeline</vt:lpstr>
      <vt:lpstr>How do we generate Synthetic Dataset</vt:lpstr>
      <vt:lpstr>Meta-Evaluation of the Explainable Metric</vt:lpstr>
      <vt:lpstr>Here is our synthetic data</vt:lpstr>
      <vt:lpstr>Direct Knowledge Distillation can tigger failure modes!</vt:lpstr>
      <vt:lpstr>Direct Knowledge Distillation can tigger failure modes!</vt:lpstr>
      <vt:lpstr>Direct Knowledge Distillation can tigger failure modes!</vt:lpstr>
      <vt:lpstr>Direct Knowledge Distillation can tigger failure modes!</vt:lpstr>
      <vt:lpstr>Direct Knowledge Distillation can tigger failure modes!</vt:lpstr>
      <vt:lpstr>Direct Knowledge Distillation can tigger failure modes!</vt:lpstr>
      <vt:lpstr>Direct Knowledge Distillation can tigger failure modes!</vt:lpstr>
      <vt:lpstr>Use GPT-4 as a reward model</vt:lpstr>
      <vt:lpstr>Use GPT-4 as a reward model</vt:lpstr>
      <vt:lpstr>Use GPT-4 as a reward model</vt:lpstr>
      <vt:lpstr>Use GPT-4 as a reward model</vt:lpstr>
      <vt:lpstr>GPT-4’s Feedback</vt:lpstr>
      <vt:lpstr>GPT-4’s Feedback</vt:lpstr>
      <vt:lpstr>Robust Performance across Tasks (Five NLG tasks)  </vt:lpstr>
      <vt:lpstr>InstructScore can judge machine translation!</vt:lpstr>
      <vt:lpstr>InstructScore can judge structure data-to-text!</vt:lpstr>
      <vt:lpstr>InstructScore can judge image captioning!</vt:lpstr>
      <vt:lpstr>InstructScore can judge commonsense generation!</vt:lpstr>
      <vt:lpstr>InstructScore can judge unseen keyword-to-text generation!</vt:lpstr>
      <vt:lpstr>Robust Performance across Domains (WMT22 Zh-En) </vt:lpstr>
      <vt:lpstr>Robust Performance across Dimensions (WebNLG20)</vt:lpstr>
      <vt:lpstr>Generalization under Unseen Task (BAGEL D2T)</vt:lpstr>
      <vt:lpstr>Automatic critique and Self-training can improve human alignments</vt:lpstr>
      <vt:lpstr>Our Refinement can improve InstructScore Feedback</vt:lpstr>
      <vt:lpstr>Key Advantages of InstructScore</vt:lpstr>
      <vt:lpstr>Future Direction</vt:lpstr>
      <vt:lpstr>SEScore/InstructScore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Unsupervised and Explainable Text Generation Evaluation</dc:title>
  <cp:lastModifiedBy>Lei Li</cp:lastModifiedBy>
  <cp:revision>4</cp:revision>
  <dcterms:modified xsi:type="dcterms:W3CDTF">2023-11-14T18:41:06Z</dcterms:modified>
</cp:coreProperties>
</file>